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0" r:id="rId2"/>
  </p:sldMasterIdLst>
  <p:notesMasterIdLst>
    <p:notesMasterId r:id="rId40"/>
  </p:notesMasterIdLst>
  <p:handoutMasterIdLst>
    <p:handoutMasterId r:id="rId41"/>
  </p:handoutMasterIdLst>
  <p:sldIdLst>
    <p:sldId id="256" r:id="rId3"/>
    <p:sldId id="492" r:id="rId4"/>
    <p:sldId id="493" r:id="rId5"/>
    <p:sldId id="496" r:id="rId6"/>
    <p:sldId id="519" r:id="rId7"/>
    <p:sldId id="520" r:id="rId8"/>
    <p:sldId id="530" r:id="rId9"/>
    <p:sldId id="517" r:id="rId10"/>
    <p:sldId id="497" r:id="rId11"/>
    <p:sldId id="531" r:id="rId12"/>
    <p:sldId id="498" r:id="rId13"/>
    <p:sldId id="499" r:id="rId14"/>
    <p:sldId id="532" r:id="rId15"/>
    <p:sldId id="501" r:id="rId16"/>
    <p:sldId id="500" r:id="rId17"/>
    <p:sldId id="522" r:id="rId18"/>
    <p:sldId id="521" r:id="rId19"/>
    <p:sldId id="502" r:id="rId20"/>
    <p:sldId id="524" r:id="rId21"/>
    <p:sldId id="503" r:id="rId22"/>
    <p:sldId id="526" r:id="rId23"/>
    <p:sldId id="527" r:id="rId24"/>
    <p:sldId id="504" r:id="rId25"/>
    <p:sldId id="505" r:id="rId26"/>
    <p:sldId id="506" r:id="rId27"/>
    <p:sldId id="507" r:id="rId28"/>
    <p:sldId id="508" r:id="rId29"/>
    <p:sldId id="509" r:id="rId30"/>
    <p:sldId id="510" r:id="rId31"/>
    <p:sldId id="511" r:id="rId32"/>
    <p:sldId id="523" r:id="rId33"/>
    <p:sldId id="529" r:id="rId34"/>
    <p:sldId id="528" r:id="rId35"/>
    <p:sldId id="514" r:id="rId36"/>
    <p:sldId id="515" r:id="rId37"/>
    <p:sldId id="516" r:id="rId38"/>
    <p:sldId id="273" r:id="rId39"/>
  </p:sldIdLst>
  <p:sldSz cx="13004800" cy="9753600"/>
  <p:notesSz cx="6858000" cy="9144000"/>
  <p:defaultTextStyle>
    <a:defPPr>
      <a:defRPr lang="en-US"/>
    </a:defPPr>
    <a:lvl1pPr algn="ctr" rtl="0" fontAlgn="base">
      <a:spcBef>
        <a:spcPts val="600"/>
      </a:spcBef>
      <a:spcAft>
        <a:spcPct val="0"/>
      </a:spcAft>
      <a:defRPr sz="2400" kern="1200">
        <a:solidFill>
          <a:srgbClr val="8C161A"/>
        </a:solidFill>
        <a:latin typeface="Corbel" charset="0"/>
        <a:ea typeface="ヒラギノ角ゴ ProN W3" charset="0"/>
        <a:cs typeface="ヒラギノ角ゴ ProN W3" charset="0"/>
        <a:sym typeface="Corbel" charset="0"/>
      </a:defRPr>
    </a:lvl1pPr>
    <a:lvl2pPr marL="457200" algn="ctr" rtl="0" fontAlgn="base">
      <a:spcBef>
        <a:spcPts val="600"/>
      </a:spcBef>
      <a:spcAft>
        <a:spcPct val="0"/>
      </a:spcAft>
      <a:defRPr sz="2400" kern="1200">
        <a:solidFill>
          <a:srgbClr val="8C161A"/>
        </a:solidFill>
        <a:latin typeface="Corbel" charset="0"/>
        <a:ea typeface="ヒラギノ角ゴ ProN W3" charset="0"/>
        <a:cs typeface="ヒラギノ角ゴ ProN W3" charset="0"/>
        <a:sym typeface="Corbel" charset="0"/>
      </a:defRPr>
    </a:lvl2pPr>
    <a:lvl3pPr marL="914400" algn="ctr" rtl="0" fontAlgn="base">
      <a:spcBef>
        <a:spcPts val="600"/>
      </a:spcBef>
      <a:spcAft>
        <a:spcPct val="0"/>
      </a:spcAft>
      <a:defRPr sz="2400" kern="1200">
        <a:solidFill>
          <a:srgbClr val="8C161A"/>
        </a:solidFill>
        <a:latin typeface="Corbel" charset="0"/>
        <a:ea typeface="ヒラギノ角ゴ ProN W3" charset="0"/>
        <a:cs typeface="ヒラギノ角ゴ ProN W3" charset="0"/>
        <a:sym typeface="Corbel" charset="0"/>
      </a:defRPr>
    </a:lvl3pPr>
    <a:lvl4pPr marL="1371600" algn="ctr" rtl="0" fontAlgn="base">
      <a:spcBef>
        <a:spcPts val="600"/>
      </a:spcBef>
      <a:spcAft>
        <a:spcPct val="0"/>
      </a:spcAft>
      <a:defRPr sz="2400" kern="1200">
        <a:solidFill>
          <a:srgbClr val="8C161A"/>
        </a:solidFill>
        <a:latin typeface="Corbel" charset="0"/>
        <a:ea typeface="ヒラギノ角ゴ ProN W3" charset="0"/>
        <a:cs typeface="ヒラギノ角ゴ ProN W3" charset="0"/>
        <a:sym typeface="Corbel" charset="0"/>
      </a:defRPr>
    </a:lvl4pPr>
    <a:lvl5pPr marL="1828800" algn="ctr" rtl="0" fontAlgn="base">
      <a:spcBef>
        <a:spcPts val="600"/>
      </a:spcBef>
      <a:spcAft>
        <a:spcPct val="0"/>
      </a:spcAft>
      <a:defRPr sz="2400" kern="1200">
        <a:solidFill>
          <a:srgbClr val="8C161A"/>
        </a:solidFill>
        <a:latin typeface="Corbel" charset="0"/>
        <a:ea typeface="ヒラギノ角ゴ ProN W3" charset="0"/>
        <a:cs typeface="ヒラギノ角ゴ ProN W3" charset="0"/>
        <a:sym typeface="Corbel" charset="0"/>
      </a:defRPr>
    </a:lvl5pPr>
    <a:lvl6pPr marL="2286000" algn="l" defTabSz="457200" rtl="0" eaLnBrk="1" latinLnBrk="0" hangingPunct="1">
      <a:defRPr sz="2400" kern="1200">
        <a:solidFill>
          <a:srgbClr val="8C161A"/>
        </a:solidFill>
        <a:latin typeface="Corbel" charset="0"/>
        <a:ea typeface="ヒラギノ角ゴ ProN W3" charset="0"/>
        <a:cs typeface="ヒラギノ角ゴ ProN W3" charset="0"/>
        <a:sym typeface="Corbel" charset="0"/>
      </a:defRPr>
    </a:lvl6pPr>
    <a:lvl7pPr marL="2743200" algn="l" defTabSz="457200" rtl="0" eaLnBrk="1" latinLnBrk="0" hangingPunct="1">
      <a:defRPr sz="2400" kern="1200">
        <a:solidFill>
          <a:srgbClr val="8C161A"/>
        </a:solidFill>
        <a:latin typeface="Corbel" charset="0"/>
        <a:ea typeface="ヒラギノ角ゴ ProN W3" charset="0"/>
        <a:cs typeface="ヒラギノ角ゴ ProN W3" charset="0"/>
        <a:sym typeface="Corbel" charset="0"/>
      </a:defRPr>
    </a:lvl7pPr>
    <a:lvl8pPr marL="3200400" algn="l" defTabSz="457200" rtl="0" eaLnBrk="1" latinLnBrk="0" hangingPunct="1">
      <a:defRPr sz="2400" kern="1200">
        <a:solidFill>
          <a:srgbClr val="8C161A"/>
        </a:solidFill>
        <a:latin typeface="Corbel" charset="0"/>
        <a:ea typeface="ヒラギノ角ゴ ProN W3" charset="0"/>
        <a:cs typeface="ヒラギノ角ゴ ProN W3" charset="0"/>
        <a:sym typeface="Corbel" charset="0"/>
      </a:defRPr>
    </a:lvl8pPr>
    <a:lvl9pPr marL="3657600" algn="l" defTabSz="457200" rtl="0" eaLnBrk="1" latinLnBrk="0" hangingPunct="1">
      <a:defRPr sz="2400" kern="1200">
        <a:solidFill>
          <a:srgbClr val="8C161A"/>
        </a:solidFill>
        <a:latin typeface="Corbel" charset="0"/>
        <a:ea typeface="ヒラギノ角ゴ ProN W3" charset="0"/>
        <a:cs typeface="ヒラギノ角ゴ ProN W3" charset="0"/>
        <a:sym typeface="Corbel" charset="0"/>
      </a:defRPr>
    </a:lvl9pPr>
  </p:defaultTextStyle>
  <p:extLst>
    <p:ext uri="{EFAFB233-063F-42B5-8137-9DF3F51BA10A}">
      <p15:sldGuideLst xmlns:p15="http://schemas.microsoft.com/office/powerpoint/2012/main">
        <p15:guide id="1" orient="horz" pos="3072">
          <p15:clr>
            <a:srgbClr val="A4A3A4"/>
          </p15:clr>
        </p15:guide>
        <p15:guide id="2" pos="409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Gregory O'Hare" initials="GO" lastIdx="6" clrIdx="0"/>
  <p:cmAuthor id="1" name="Meenaz Attar" initials="MA" lastIdx="1" clrIdx="1">
    <p:extLst>
      <p:ext uri="{19B8F6BF-5375-455C-9EA6-DF929625EA0E}">
        <p15:presenceInfo xmlns:p15="http://schemas.microsoft.com/office/powerpoint/2012/main" userId="589e5586a3c4152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14" autoAdjust="0"/>
    <p:restoredTop sz="99172" autoAdjust="0"/>
  </p:normalViewPr>
  <p:slideViewPr>
    <p:cSldViewPr>
      <p:cViewPr varScale="1">
        <p:scale>
          <a:sx n="48" d="100"/>
          <a:sy n="48" d="100"/>
        </p:scale>
        <p:origin x="376" y="24"/>
      </p:cViewPr>
      <p:guideLst>
        <p:guide orient="horz" pos="3072"/>
        <p:guide pos="4096"/>
      </p:guideLst>
    </p:cSldViewPr>
  </p:slideViewPr>
  <p:notesTextViewPr>
    <p:cViewPr>
      <p:scale>
        <a:sx n="100" d="100"/>
        <a:sy n="100" d="100"/>
      </p:scale>
      <p:origin x="0" y="0"/>
    </p:cViewPr>
  </p:notesTextViewPr>
  <p:sorterViewPr>
    <p:cViewPr>
      <p:scale>
        <a:sx n="93" d="100"/>
        <a:sy n="93" d="100"/>
      </p:scale>
      <p:origin x="0" y="337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03T15:01:53.879" idx="1">
    <p:pos x="10" y="10"/>
    <p:text>I would choose with the large number 8+5+2 so that the other player doesn't get 15 as total by selecting 3 cards.</p:text>
    <p:extLst>
      <p:ext uri="{C676402C-5697-4E1C-873F-D02D1690AC5C}">
        <p15:threadingInfo xmlns:p15="http://schemas.microsoft.com/office/powerpoint/2012/main" timeZoneBias="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A0702CB-BF44-C54E-94B1-30D8EC603237}" type="datetimeFigureOut">
              <a:rPr lang="en-US" smtClean="0"/>
              <a:t>12/3/2018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7E05F72-742C-6241-9EF3-7121037C0D52}" type="slidenum">
              <a:rPr lang="en-US" smtClean="0"/>
              <a:t>‹#›</a:t>
            </a:fld>
            <a:endParaRPr lang="en-US"/>
          </a:p>
        </p:txBody>
      </p:sp>
    </p:spTree>
    <p:extLst>
      <p:ext uri="{BB962C8B-B14F-4D97-AF65-F5344CB8AC3E}">
        <p14:creationId xmlns:p14="http://schemas.microsoft.com/office/powerpoint/2010/main" val="6735957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4A61B9B-F4CE-E14F-B8A7-B365797DC358}" type="datetimeFigureOut">
              <a:rPr lang="en-US" smtClean="0"/>
              <a:t>12/3/2018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ga-IE"/>
              <a:t>Click to edit Master text styles</a:t>
            </a:r>
          </a:p>
          <a:p>
            <a:pPr lvl="1"/>
            <a:r>
              <a:rPr lang="ga-IE"/>
              <a:t>Second level</a:t>
            </a:r>
          </a:p>
          <a:p>
            <a:pPr lvl="2"/>
            <a:r>
              <a:rPr lang="ga-IE"/>
              <a:t>Third level</a:t>
            </a:r>
          </a:p>
          <a:p>
            <a:pPr lvl="3"/>
            <a:r>
              <a:rPr lang="ga-IE"/>
              <a:t>Fourth level</a:t>
            </a:r>
          </a:p>
          <a:p>
            <a:pPr lvl="4"/>
            <a:r>
              <a:rPr lang="ga-IE"/>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5FC47A9-552B-1B4C-9BE7-F052C7D0562A}" type="slidenum">
              <a:rPr lang="en-US" smtClean="0"/>
              <a:t>‹#›</a:t>
            </a:fld>
            <a:endParaRPr lang="en-US"/>
          </a:p>
        </p:txBody>
      </p:sp>
    </p:spTree>
    <p:extLst>
      <p:ext uri="{BB962C8B-B14F-4D97-AF65-F5344CB8AC3E}">
        <p14:creationId xmlns:p14="http://schemas.microsoft.com/office/powerpoint/2010/main" val="16922224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FC47A9-552B-1B4C-9BE7-F052C7D0562A}" type="slidenum">
              <a:rPr lang="en-US" smtClean="0"/>
              <a:t>1</a:t>
            </a:fld>
            <a:endParaRPr lang="en-US"/>
          </a:p>
        </p:txBody>
      </p:sp>
    </p:spTree>
    <p:extLst>
      <p:ext uri="{BB962C8B-B14F-4D97-AF65-F5344CB8AC3E}">
        <p14:creationId xmlns:p14="http://schemas.microsoft.com/office/powerpoint/2010/main" val="12654664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ga-IE" dirty="0"/>
              <a:t>Click to edit Master title style.</a:t>
            </a:r>
            <a:br>
              <a:rPr lang="ga-IE" dirty="0"/>
            </a:br>
            <a:endParaRPr lang="en-US" dirty="0"/>
          </a:p>
        </p:txBody>
      </p:sp>
      <p:sp>
        <p:nvSpPr>
          <p:cNvPr id="3" name="Content Placeholder 2"/>
          <p:cNvSpPr>
            <a:spLocks noGrp="1"/>
          </p:cNvSpPr>
          <p:nvPr>
            <p:ph idx="1" hasCustomPrompt="1"/>
          </p:nvPr>
        </p:nvSpPr>
        <p:spPr>
          <a:xfrm>
            <a:off x="1677864" y="5236840"/>
            <a:ext cx="10801200" cy="2603651"/>
          </a:xfrm>
        </p:spPr>
        <p:txBody>
          <a:bodyPr/>
          <a:lstStyle/>
          <a:p>
            <a:pPr lvl="1"/>
            <a:r>
              <a:rPr lang="ga-IE" dirty="0"/>
              <a:t>Second level</a:t>
            </a:r>
          </a:p>
          <a:p>
            <a:pPr lvl="2"/>
            <a:r>
              <a:rPr lang="ga-IE" dirty="0"/>
              <a:t>Third level</a:t>
            </a:r>
          </a:p>
          <a:p>
            <a:pPr lvl="3"/>
            <a:r>
              <a:rPr lang="ga-IE" dirty="0"/>
              <a:t>Fourth level</a:t>
            </a:r>
          </a:p>
          <a:p>
            <a:pPr lvl="4"/>
            <a:r>
              <a:rPr lang="ga-IE" dirty="0"/>
              <a:t>Fifth level</a:t>
            </a:r>
            <a:endParaRPr lang="en-US" dirty="0"/>
          </a:p>
        </p:txBody>
      </p:sp>
    </p:spTree>
    <p:extLst>
      <p:ext uri="{BB962C8B-B14F-4D97-AF65-F5344CB8AC3E}">
        <p14:creationId xmlns:p14="http://schemas.microsoft.com/office/powerpoint/2010/main" val="222096133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ga-IE" dirty="0"/>
              <a:t>Click to edit Master title style</a:t>
            </a:r>
            <a:endParaRPr lang="en-US" dirty="0"/>
          </a:p>
        </p:txBody>
      </p:sp>
      <p:sp>
        <p:nvSpPr>
          <p:cNvPr id="3" name="Content Placeholder 2"/>
          <p:cNvSpPr>
            <a:spLocks noGrp="1"/>
          </p:cNvSpPr>
          <p:nvPr>
            <p:ph sz="half" idx="1"/>
          </p:nvPr>
        </p:nvSpPr>
        <p:spPr>
          <a:xfrm>
            <a:off x="1677864" y="5164832"/>
            <a:ext cx="5184576" cy="270916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ga-IE" dirty="0"/>
              <a:t>Click to edit Master text styles</a:t>
            </a:r>
          </a:p>
          <a:p>
            <a:pPr lvl="1"/>
            <a:r>
              <a:rPr lang="ga-IE" dirty="0"/>
              <a:t>Second level</a:t>
            </a:r>
          </a:p>
          <a:p>
            <a:pPr lvl="2"/>
            <a:r>
              <a:rPr lang="ga-IE" dirty="0"/>
              <a:t>Third level</a:t>
            </a:r>
          </a:p>
          <a:p>
            <a:pPr lvl="3"/>
            <a:r>
              <a:rPr lang="ga-IE" dirty="0"/>
              <a:t>Fourth level</a:t>
            </a:r>
          </a:p>
        </p:txBody>
      </p:sp>
      <p:sp>
        <p:nvSpPr>
          <p:cNvPr id="4" name="Content Placeholder 3"/>
          <p:cNvSpPr>
            <a:spLocks noGrp="1"/>
          </p:cNvSpPr>
          <p:nvPr>
            <p:ph sz="half" idx="2"/>
          </p:nvPr>
        </p:nvSpPr>
        <p:spPr>
          <a:xfrm>
            <a:off x="7073900" y="5164832"/>
            <a:ext cx="5405164" cy="270916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ga-IE" dirty="0"/>
              <a:t>Click to edit Master text styles</a:t>
            </a:r>
          </a:p>
          <a:p>
            <a:pPr lvl="1"/>
            <a:r>
              <a:rPr lang="ga-IE" dirty="0"/>
              <a:t>Second level</a:t>
            </a:r>
          </a:p>
          <a:p>
            <a:pPr lvl="2"/>
            <a:r>
              <a:rPr lang="ga-IE" dirty="0"/>
              <a:t>Third level</a:t>
            </a:r>
          </a:p>
          <a:p>
            <a:pPr lvl="3"/>
            <a:r>
              <a:rPr lang="ga-IE" dirty="0"/>
              <a:t>Fourth level</a:t>
            </a:r>
          </a:p>
        </p:txBody>
      </p:sp>
      <p:pic>
        <p:nvPicPr>
          <p:cNvPr id="5" name="Picture 4"/>
          <p:cNvPicPr>
            <a:picLocks noChangeAspect="1"/>
          </p:cNvPicPr>
          <p:nvPr userDrawn="1"/>
        </p:nvPicPr>
        <p:blipFill>
          <a:blip r:embed="rId2"/>
          <a:stretch>
            <a:fillRect/>
          </a:stretch>
        </p:blipFill>
        <p:spPr>
          <a:xfrm>
            <a:off x="2884000" y="8693224"/>
            <a:ext cx="882096" cy="510232"/>
          </a:xfrm>
          <a:prstGeom prst="rect">
            <a:avLst/>
          </a:prstGeom>
        </p:spPr>
      </p:pic>
    </p:spTree>
    <p:extLst>
      <p:ext uri="{BB962C8B-B14F-4D97-AF65-F5344CB8AC3E}">
        <p14:creationId xmlns:p14="http://schemas.microsoft.com/office/powerpoint/2010/main" val="185470236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ga-IE"/>
              <a:t>Click to edit Master title style</a:t>
            </a:r>
            <a:endParaRPr lang="en-US"/>
          </a:p>
        </p:txBody>
      </p:sp>
      <p:sp>
        <p:nvSpPr>
          <p:cNvPr id="3" name="Content Placeholder 2"/>
          <p:cNvSpPr>
            <a:spLocks noGrp="1"/>
          </p:cNvSpPr>
          <p:nvPr>
            <p:ph idx="1"/>
          </p:nvPr>
        </p:nvSpPr>
        <p:spPr>
          <a:xfrm>
            <a:off x="1677864" y="3148608"/>
            <a:ext cx="10539536" cy="5334992"/>
          </a:xfrm>
        </p:spPr>
        <p:txBody>
          <a:bodyPr/>
          <a:lstStyle/>
          <a:p>
            <a:pPr lvl="0"/>
            <a:r>
              <a:rPr lang="ga-IE" dirty="0"/>
              <a:t>Click to edit Master text styles</a:t>
            </a:r>
          </a:p>
          <a:p>
            <a:pPr lvl="1"/>
            <a:r>
              <a:rPr lang="ga-IE" dirty="0"/>
              <a:t>Second level</a:t>
            </a:r>
          </a:p>
          <a:p>
            <a:pPr lvl="2"/>
            <a:r>
              <a:rPr lang="ga-IE" dirty="0"/>
              <a:t>Third level</a:t>
            </a:r>
          </a:p>
          <a:p>
            <a:pPr lvl="3"/>
            <a:r>
              <a:rPr lang="ga-IE" dirty="0"/>
              <a:t>Fourth level</a:t>
            </a:r>
          </a:p>
          <a:p>
            <a:pPr lvl="4"/>
            <a:r>
              <a:rPr lang="ga-IE" dirty="0"/>
              <a:t>Fifth level</a:t>
            </a:r>
            <a:endParaRPr lang="en-US" dirty="0"/>
          </a:p>
        </p:txBody>
      </p:sp>
    </p:spTree>
    <p:extLst>
      <p:ext uri="{BB962C8B-B14F-4D97-AF65-F5344CB8AC3E}">
        <p14:creationId xmlns:p14="http://schemas.microsoft.com/office/powerpoint/2010/main" val="372545731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677864" y="1492424"/>
            <a:ext cx="10539536" cy="1584176"/>
          </a:xfrm>
        </p:spPr>
        <p:txBody>
          <a:bodyPr anchor="t" anchorCtr="0"/>
          <a:lstStyle/>
          <a:p>
            <a:r>
              <a:rPr lang="ga-IE" dirty="0"/>
              <a:t>Click to edit Master title style</a:t>
            </a:r>
            <a:endParaRPr lang="en-US" dirty="0"/>
          </a:p>
        </p:txBody>
      </p:sp>
      <p:sp>
        <p:nvSpPr>
          <p:cNvPr id="3" name="Content Placeholder 2"/>
          <p:cNvSpPr>
            <a:spLocks noGrp="1"/>
          </p:cNvSpPr>
          <p:nvPr>
            <p:ph sz="half" idx="1"/>
          </p:nvPr>
        </p:nvSpPr>
        <p:spPr>
          <a:xfrm>
            <a:off x="1677864" y="3220616"/>
            <a:ext cx="5112568" cy="526298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ga-IE" dirty="0"/>
              <a:t>Click to edit Master text styles</a:t>
            </a:r>
          </a:p>
          <a:p>
            <a:pPr lvl="1"/>
            <a:r>
              <a:rPr lang="ga-IE" dirty="0"/>
              <a:t>Second level</a:t>
            </a:r>
          </a:p>
          <a:p>
            <a:pPr lvl="2"/>
            <a:r>
              <a:rPr lang="ga-IE" dirty="0"/>
              <a:t>Third level</a:t>
            </a:r>
          </a:p>
          <a:p>
            <a:pPr lvl="3"/>
            <a:r>
              <a:rPr lang="ga-IE" dirty="0"/>
              <a:t>Fourth level</a:t>
            </a:r>
          </a:p>
          <a:p>
            <a:pPr lvl="4"/>
            <a:r>
              <a:rPr lang="ga-IE" dirty="0"/>
              <a:t>Fifth level</a:t>
            </a:r>
            <a:endParaRPr lang="en-US" dirty="0"/>
          </a:p>
        </p:txBody>
      </p:sp>
      <p:sp>
        <p:nvSpPr>
          <p:cNvPr id="4" name="Content Placeholder 3"/>
          <p:cNvSpPr>
            <a:spLocks noGrp="1"/>
          </p:cNvSpPr>
          <p:nvPr>
            <p:ph sz="half" idx="2"/>
          </p:nvPr>
        </p:nvSpPr>
        <p:spPr>
          <a:xfrm>
            <a:off x="7006456" y="3220616"/>
            <a:ext cx="5210944" cy="526298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ga-IE" dirty="0"/>
              <a:t>Click to edit Master text styles</a:t>
            </a:r>
          </a:p>
          <a:p>
            <a:pPr lvl="1"/>
            <a:r>
              <a:rPr lang="ga-IE" dirty="0"/>
              <a:t>Second level</a:t>
            </a:r>
          </a:p>
          <a:p>
            <a:pPr lvl="2"/>
            <a:r>
              <a:rPr lang="ga-IE" dirty="0"/>
              <a:t>Third level</a:t>
            </a:r>
          </a:p>
          <a:p>
            <a:pPr lvl="3"/>
            <a:r>
              <a:rPr lang="ga-IE" dirty="0"/>
              <a:t>Fourth level</a:t>
            </a:r>
          </a:p>
          <a:p>
            <a:pPr lvl="4"/>
            <a:r>
              <a:rPr lang="ga-IE" dirty="0"/>
              <a:t>Fifth level</a:t>
            </a:r>
            <a:endParaRPr lang="en-US" dirty="0"/>
          </a:p>
        </p:txBody>
      </p:sp>
    </p:spTree>
    <p:extLst>
      <p:ext uri="{BB962C8B-B14F-4D97-AF65-F5344CB8AC3E}">
        <p14:creationId xmlns:p14="http://schemas.microsoft.com/office/powerpoint/2010/main" val="1433362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7864" y="1492424"/>
            <a:ext cx="10676061" cy="1368152"/>
          </a:xfrm>
        </p:spPr>
        <p:txBody>
          <a:bodyPr anchor="t" anchorCtr="0"/>
          <a:lstStyle>
            <a:lvl1pPr>
              <a:defRPr/>
            </a:lvl1pPr>
          </a:lstStyle>
          <a:p>
            <a:r>
              <a:rPr lang="ga-IE" dirty="0"/>
              <a:t>Click to edit Master title style</a:t>
            </a:r>
            <a:endParaRPr lang="en-US" dirty="0"/>
          </a:p>
        </p:txBody>
      </p:sp>
      <p:sp>
        <p:nvSpPr>
          <p:cNvPr id="3" name="Text Placeholder 2"/>
          <p:cNvSpPr>
            <a:spLocks noGrp="1"/>
          </p:cNvSpPr>
          <p:nvPr>
            <p:ph type="body" idx="1"/>
          </p:nvPr>
        </p:nvSpPr>
        <p:spPr>
          <a:xfrm>
            <a:off x="1677864" y="3076600"/>
            <a:ext cx="4718174" cy="648072"/>
          </a:xfrm>
        </p:spPr>
        <p:txBody>
          <a:bodyPr anchor="t"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ga-IE" dirty="0"/>
              <a:t>Click to edit Master text styles</a:t>
            </a:r>
          </a:p>
        </p:txBody>
      </p:sp>
      <p:sp>
        <p:nvSpPr>
          <p:cNvPr id="4" name="Content Placeholder 3"/>
          <p:cNvSpPr>
            <a:spLocks noGrp="1"/>
          </p:cNvSpPr>
          <p:nvPr>
            <p:ph sz="half" idx="2"/>
          </p:nvPr>
        </p:nvSpPr>
        <p:spPr>
          <a:xfrm>
            <a:off x="1677864" y="3868688"/>
            <a:ext cx="4718174" cy="468052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ga-IE" dirty="0"/>
              <a:t>Click to edit Master text styles</a:t>
            </a:r>
          </a:p>
          <a:p>
            <a:pPr lvl="1"/>
            <a:r>
              <a:rPr lang="ga-IE" dirty="0"/>
              <a:t>Second level</a:t>
            </a:r>
          </a:p>
          <a:p>
            <a:pPr lvl="2"/>
            <a:r>
              <a:rPr lang="ga-IE" dirty="0"/>
              <a:t>Third level</a:t>
            </a:r>
          </a:p>
          <a:p>
            <a:pPr lvl="3"/>
            <a:r>
              <a:rPr lang="ga-IE" dirty="0"/>
              <a:t>Fourth level</a:t>
            </a:r>
          </a:p>
          <a:p>
            <a:pPr lvl="4"/>
            <a:r>
              <a:rPr lang="ga-IE" dirty="0"/>
              <a:t>Fifth level</a:t>
            </a:r>
            <a:endParaRPr lang="en-US" dirty="0"/>
          </a:p>
        </p:txBody>
      </p:sp>
      <p:sp>
        <p:nvSpPr>
          <p:cNvPr id="5" name="Text Placeholder 4"/>
          <p:cNvSpPr>
            <a:spLocks noGrp="1"/>
          </p:cNvSpPr>
          <p:nvPr>
            <p:ph type="body" sz="quarter" idx="3"/>
          </p:nvPr>
        </p:nvSpPr>
        <p:spPr>
          <a:xfrm>
            <a:off x="7222480" y="3076600"/>
            <a:ext cx="5131445" cy="648072"/>
          </a:xfrm>
        </p:spPr>
        <p:txBody>
          <a:bodyPr anchor="t"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ga-IE" dirty="0"/>
              <a:t>Click to edit Master text styles</a:t>
            </a:r>
          </a:p>
        </p:txBody>
      </p:sp>
      <p:sp>
        <p:nvSpPr>
          <p:cNvPr id="6" name="Content Placeholder 5"/>
          <p:cNvSpPr>
            <a:spLocks noGrp="1"/>
          </p:cNvSpPr>
          <p:nvPr>
            <p:ph sz="quarter" idx="4"/>
          </p:nvPr>
        </p:nvSpPr>
        <p:spPr>
          <a:xfrm>
            <a:off x="7222480" y="3868688"/>
            <a:ext cx="5131445" cy="468052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ga-IE" dirty="0"/>
              <a:t>Click to edit Master text styles</a:t>
            </a:r>
          </a:p>
          <a:p>
            <a:pPr lvl="1"/>
            <a:r>
              <a:rPr lang="ga-IE" dirty="0"/>
              <a:t>Second level</a:t>
            </a:r>
          </a:p>
          <a:p>
            <a:pPr lvl="2"/>
            <a:r>
              <a:rPr lang="ga-IE" dirty="0"/>
              <a:t>Third level</a:t>
            </a:r>
          </a:p>
          <a:p>
            <a:pPr lvl="3"/>
            <a:r>
              <a:rPr lang="ga-IE" dirty="0"/>
              <a:t>Fourth level</a:t>
            </a:r>
          </a:p>
          <a:p>
            <a:pPr lvl="4"/>
            <a:r>
              <a:rPr lang="ga-IE" dirty="0"/>
              <a:t>Fifth level</a:t>
            </a:r>
            <a:endParaRPr lang="en-US" dirty="0"/>
          </a:p>
        </p:txBody>
      </p:sp>
      <p:pic>
        <p:nvPicPr>
          <p:cNvPr id="7" name="Picture 6"/>
          <p:cNvPicPr>
            <a:picLocks noChangeAspect="1"/>
          </p:cNvPicPr>
          <p:nvPr userDrawn="1"/>
        </p:nvPicPr>
        <p:blipFill>
          <a:blip r:embed="rId2"/>
          <a:stretch>
            <a:fillRect/>
          </a:stretch>
        </p:blipFill>
        <p:spPr>
          <a:xfrm>
            <a:off x="2884000" y="8693224"/>
            <a:ext cx="882096" cy="510232"/>
          </a:xfrm>
          <a:prstGeom prst="rect">
            <a:avLst/>
          </a:prstGeom>
        </p:spPr>
      </p:pic>
    </p:spTree>
    <p:extLst>
      <p:ext uri="{BB962C8B-B14F-4D97-AF65-F5344CB8AC3E}">
        <p14:creationId xmlns:p14="http://schemas.microsoft.com/office/powerpoint/2010/main" val="65256910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49872" y="6827838"/>
            <a:ext cx="9937104" cy="569242"/>
          </a:xfrm>
        </p:spPr>
        <p:txBody>
          <a:bodyPr anchor="t" anchorCtr="0"/>
          <a:lstStyle>
            <a:lvl1pPr algn="l">
              <a:defRPr sz="1800" b="1"/>
            </a:lvl1pPr>
          </a:lstStyle>
          <a:p>
            <a:r>
              <a:rPr lang="ga-IE" dirty="0"/>
              <a:t>Click to edit Master title style</a:t>
            </a:r>
            <a:endParaRPr lang="en-US" dirty="0"/>
          </a:p>
        </p:txBody>
      </p:sp>
      <p:sp>
        <p:nvSpPr>
          <p:cNvPr id="3" name="Picture Placeholder 2"/>
          <p:cNvSpPr>
            <a:spLocks noGrp="1"/>
          </p:cNvSpPr>
          <p:nvPr>
            <p:ph type="pic" idx="1"/>
          </p:nvPr>
        </p:nvSpPr>
        <p:spPr>
          <a:xfrm>
            <a:off x="1749872" y="1780456"/>
            <a:ext cx="10009112" cy="494260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49872" y="7469089"/>
            <a:ext cx="9937104" cy="108012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ga-IE" dirty="0"/>
              <a:t>Click to edit Master text styles</a:t>
            </a:r>
          </a:p>
        </p:txBody>
      </p:sp>
      <p:pic>
        <p:nvPicPr>
          <p:cNvPr id="5" name="Picture 4"/>
          <p:cNvPicPr>
            <a:picLocks noChangeAspect="1"/>
          </p:cNvPicPr>
          <p:nvPr userDrawn="1"/>
        </p:nvPicPr>
        <p:blipFill>
          <a:blip r:embed="rId2"/>
          <a:stretch>
            <a:fillRect/>
          </a:stretch>
        </p:blipFill>
        <p:spPr>
          <a:xfrm>
            <a:off x="2914205" y="8693224"/>
            <a:ext cx="995907" cy="576064"/>
          </a:xfrm>
          <a:prstGeom prst="rect">
            <a:avLst/>
          </a:prstGeom>
        </p:spPr>
      </p:pic>
    </p:spTree>
    <p:extLst>
      <p:ext uri="{BB962C8B-B14F-4D97-AF65-F5344CB8AC3E}">
        <p14:creationId xmlns:p14="http://schemas.microsoft.com/office/powerpoint/2010/main" val="317416857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ga-IE"/>
              <a:t>Click to edit Master title style</a:t>
            </a:r>
            <a:endParaRPr lang="en-US"/>
          </a:p>
        </p:txBody>
      </p:sp>
      <p:sp>
        <p:nvSpPr>
          <p:cNvPr id="3" name="Date Placeholder 2"/>
          <p:cNvSpPr>
            <a:spLocks noGrp="1"/>
          </p:cNvSpPr>
          <p:nvPr>
            <p:ph type="dt" sz="half" idx="10"/>
          </p:nvPr>
        </p:nvSpPr>
        <p:spPr>
          <a:xfrm>
            <a:off x="0" y="9234312"/>
            <a:ext cx="3034453" cy="519289"/>
          </a:xfrm>
          <a:prstGeom prst="rect">
            <a:avLst/>
          </a:prstGeom>
        </p:spPr>
        <p:txBody>
          <a:bodyPr lIns="130046" tIns="65023" rIns="130046" bIns="65023"/>
          <a:lstStyle>
            <a:lvl1pPr>
              <a:defRPr/>
            </a:lvl1pPr>
          </a:lstStyle>
          <a:p>
            <a:pPr>
              <a:defRPr/>
            </a:pPr>
            <a:fld id="{61545C21-3A12-D64B-A47A-2C1881E79E63}" type="datetime1">
              <a:rPr lang="en-US"/>
              <a:pPr>
                <a:defRPr/>
              </a:pPr>
              <a:t>12/3/2018</a:t>
            </a:fld>
            <a:endParaRPr lang="en-US"/>
          </a:p>
        </p:txBody>
      </p:sp>
      <p:sp>
        <p:nvSpPr>
          <p:cNvPr id="4" name="Footer Placeholder 3"/>
          <p:cNvSpPr>
            <a:spLocks noGrp="1"/>
          </p:cNvSpPr>
          <p:nvPr>
            <p:ph type="ftr" sz="quarter" idx="11"/>
          </p:nvPr>
        </p:nvSpPr>
        <p:spPr>
          <a:xfrm>
            <a:off x="4443307" y="9040143"/>
            <a:ext cx="4118187" cy="519289"/>
          </a:xfrm>
          <a:prstGeom prst="rect">
            <a:avLst/>
          </a:prstGeom>
        </p:spPr>
        <p:txBody>
          <a:bodyPr vert="horz" wrap="square" lIns="130046" tIns="65023" rIns="130046" bIns="65023" numCol="1" anchor="t" anchorCtr="0" compatLnSpc="1">
            <a:prstTxWarp prst="textNoShape">
              <a:avLst/>
            </a:prstTxWarp>
          </a:bodyPr>
          <a:lstStyle>
            <a:lvl1pPr>
              <a:defRPr sz="2600">
                <a:latin typeface="Calibri" charset="0"/>
              </a:defRPr>
            </a:lvl1pPr>
          </a:lstStyle>
          <a:p>
            <a:pPr>
              <a:defRPr/>
            </a:pPr>
            <a:endParaRPr lang="en-US"/>
          </a:p>
        </p:txBody>
      </p:sp>
      <p:sp>
        <p:nvSpPr>
          <p:cNvPr id="5" name="Slide Number Placeholder 4"/>
          <p:cNvSpPr>
            <a:spLocks noGrp="1"/>
          </p:cNvSpPr>
          <p:nvPr>
            <p:ph type="sldNum" sz="quarter" idx="12"/>
          </p:nvPr>
        </p:nvSpPr>
        <p:spPr>
          <a:xfrm>
            <a:off x="9970347" y="9234312"/>
            <a:ext cx="3034453" cy="519289"/>
          </a:xfrm>
          <a:prstGeom prst="rect">
            <a:avLst/>
          </a:prstGeom>
        </p:spPr>
        <p:txBody>
          <a:bodyPr lIns="130046" tIns="65023" rIns="130046" bIns="65023"/>
          <a:lstStyle>
            <a:lvl1pPr>
              <a:defRPr/>
            </a:lvl1pPr>
          </a:lstStyle>
          <a:p>
            <a:pPr>
              <a:defRPr/>
            </a:pPr>
            <a:fld id="{3214E8FF-EE59-BB42-9827-669FA59EBDB1}" type="slidenum">
              <a:rPr lang="en-US"/>
              <a:pPr>
                <a:defRPr/>
              </a:pPr>
              <a:t>‹#›</a:t>
            </a:fld>
            <a:endParaRPr lang="en-US"/>
          </a:p>
        </p:txBody>
      </p:sp>
      <p:pic>
        <p:nvPicPr>
          <p:cNvPr id="6" name="Picture 5"/>
          <p:cNvPicPr>
            <a:picLocks noChangeAspect="1"/>
          </p:cNvPicPr>
          <p:nvPr userDrawn="1"/>
        </p:nvPicPr>
        <p:blipFill>
          <a:blip r:embed="rId2"/>
          <a:stretch>
            <a:fillRect/>
          </a:stretch>
        </p:blipFill>
        <p:spPr>
          <a:xfrm>
            <a:off x="3060185" y="8664004"/>
            <a:ext cx="921935" cy="533276"/>
          </a:xfrm>
          <a:prstGeom prst="rect">
            <a:avLst/>
          </a:prstGeom>
        </p:spPr>
      </p:pic>
    </p:spTree>
    <p:extLst>
      <p:ext uri="{BB962C8B-B14F-4D97-AF65-F5344CB8AC3E}">
        <p14:creationId xmlns:p14="http://schemas.microsoft.com/office/powerpoint/2010/main" val="242242219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4.jpe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2.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3" name="AutoShape 1"/>
          <p:cNvSpPr>
            <a:spLocks/>
          </p:cNvSpPr>
          <p:nvPr userDrawn="1"/>
        </p:nvSpPr>
        <p:spPr bwMode="auto">
          <a:xfrm>
            <a:off x="0" y="1852464"/>
            <a:ext cx="13004800" cy="6264696"/>
          </a:xfrm>
          <a:custGeom>
            <a:avLst/>
            <a:gdLst/>
            <a:ahLst/>
            <a:cxnLst/>
            <a:rect l="0" t="0" r="r" b="b"/>
            <a:pathLst>
              <a:path w="21600" h="21600">
                <a:moveTo>
                  <a:pt x="21600" y="21600"/>
                </a:moveTo>
                <a:lnTo>
                  <a:pt x="0" y="21600"/>
                </a:lnTo>
                <a:lnTo>
                  <a:pt x="0" y="0"/>
                </a:lnTo>
                <a:lnTo>
                  <a:pt x="21600" y="0"/>
                </a:lnTo>
                <a:cubicBezTo>
                  <a:pt x="21600" y="0"/>
                  <a:pt x="21600" y="21600"/>
                  <a:pt x="21600" y="21600"/>
                </a:cubicBezTo>
                <a:close/>
                <a:moveTo>
                  <a:pt x="21600" y="21600"/>
                </a:moveTo>
              </a:path>
            </a:pathLst>
          </a:custGeom>
          <a:gradFill flip="none" rotWithShape="1">
            <a:gsLst>
              <a:gs pos="0">
                <a:srgbClr val="66CCFF">
                  <a:alpha val="29803"/>
                </a:srgbClr>
              </a:gs>
              <a:gs pos="100000">
                <a:srgbClr val="FFFFFF">
                  <a:alpha val="29803"/>
                </a:srgbClr>
              </a:gs>
            </a:gsLst>
            <a:lin ang="5700000" scaled="0"/>
            <a:tileRect/>
          </a:gradFill>
          <a:ln>
            <a:noFill/>
          </a:ln>
          <a:extLst/>
        </p:spPr>
        <p:txBody>
          <a:bodyPr lIns="0" tIns="0" rIns="0" bIns="0"/>
          <a:lstStyle/>
          <a:p>
            <a:endParaRPr lang="en-US"/>
          </a:p>
        </p:txBody>
      </p:sp>
      <p:pic>
        <p:nvPicPr>
          <p:cNvPr id="6" name="Picture 5"/>
          <p:cNvPicPr>
            <a:picLocks noChangeAspect="1"/>
          </p:cNvPicPr>
          <p:nvPr userDrawn="1"/>
        </p:nvPicPr>
        <p:blipFill>
          <a:blip r:embed="rId4"/>
          <a:stretch>
            <a:fillRect/>
          </a:stretch>
        </p:blipFill>
        <p:spPr>
          <a:xfrm>
            <a:off x="0" y="1852464"/>
            <a:ext cx="13004800" cy="3337602"/>
          </a:xfrm>
          <a:prstGeom prst="rect">
            <a:avLst/>
          </a:prstGeom>
        </p:spPr>
      </p:pic>
      <p:sp>
        <p:nvSpPr>
          <p:cNvPr id="1025" name="AutoShape 1"/>
          <p:cNvSpPr>
            <a:spLocks/>
          </p:cNvSpPr>
          <p:nvPr/>
        </p:nvSpPr>
        <p:spPr bwMode="auto">
          <a:xfrm>
            <a:off x="0" y="8189168"/>
            <a:ext cx="13004800" cy="1564432"/>
          </a:xfrm>
          <a:custGeom>
            <a:avLst/>
            <a:gdLst/>
            <a:ahLst/>
            <a:cxnLst/>
            <a:rect l="0" t="0" r="r" b="b"/>
            <a:pathLst>
              <a:path w="21600" h="21600">
                <a:moveTo>
                  <a:pt x="21600" y="21600"/>
                </a:moveTo>
                <a:lnTo>
                  <a:pt x="0" y="21600"/>
                </a:lnTo>
                <a:lnTo>
                  <a:pt x="0" y="0"/>
                </a:lnTo>
                <a:lnTo>
                  <a:pt x="21600" y="0"/>
                </a:lnTo>
                <a:cubicBezTo>
                  <a:pt x="21600" y="0"/>
                  <a:pt x="21600" y="21600"/>
                  <a:pt x="21600" y="21600"/>
                </a:cubicBezTo>
                <a:close/>
                <a:moveTo>
                  <a:pt x="21600" y="21600"/>
                </a:moveTo>
              </a:path>
            </a:pathLst>
          </a:custGeom>
          <a:solidFill>
            <a:schemeClr val="accent5"/>
          </a:solidFill>
          <a:ln>
            <a:noFill/>
          </a:ln>
          <a:extLst/>
        </p:spPr>
        <p:txBody>
          <a:bodyPr lIns="0" tIns="0" rIns="0" bIns="0"/>
          <a:lstStyle/>
          <a:p>
            <a:endParaRPr lang="en-US"/>
          </a:p>
        </p:txBody>
      </p:sp>
      <p:sp>
        <p:nvSpPr>
          <p:cNvPr id="1026" name="AutoShape 2"/>
          <p:cNvSpPr>
            <a:spLocks/>
          </p:cNvSpPr>
          <p:nvPr userDrawn="1"/>
        </p:nvSpPr>
        <p:spPr bwMode="auto">
          <a:xfrm>
            <a:off x="355600" y="246931"/>
            <a:ext cx="12225338" cy="1533525"/>
          </a:xfrm>
          <a:custGeom>
            <a:avLst/>
            <a:gdLst/>
            <a:ahLst/>
            <a:cxnLst/>
            <a:rect l="0" t="0" r="r" b="b"/>
            <a:pathLst>
              <a:path w="21600" h="21600">
                <a:moveTo>
                  <a:pt x="4" y="21600"/>
                </a:moveTo>
                <a:lnTo>
                  <a:pt x="21600" y="21600"/>
                </a:lnTo>
                <a:lnTo>
                  <a:pt x="21596" y="0"/>
                </a:lnTo>
                <a:lnTo>
                  <a:pt x="0" y="0"/>
                </a:lnTo>
                <a:cubicBezTo>
                  <a:pt x="0" y="0"/>
                  <a:pt x="4" y="21600"/>
                  <a:pt x="4" y="21600"/>
                </a:cubicBezTo>
                <a:close/>
                <a:moveTo>
                  <a:pt x="4" y="21600"/>
                </a:moveTo>
              </a:path>
            </a:pathLst>
          </a:custGeom>
          <a:solidFill>
            <a:schemeClr val="accent5"/>
          </a:solidFill>
          <a:ln>
            <a:noFill/>
          </a:ln>
          <a:extLst/>
        </p:spPr>
        <p:txBody>
          <a:bodyPr lIns="0" tIns="0" rIns="0" bIns="0"/>
          <a:lstStyle/>
          <a:p>
            <a:endParaRPr lang="en-US"/>
          </a:p>
        </p:txBody>
      </p:sp>
      <p:sp>
        <p:nvSpPr>
          <p:cNvPr id="1028" name="Rectangle 4"/>
          <p:cNvSpPr>
            <a:spLocks noGrp="1" noChangeArrowheads="1"/>
          </p:cNvSpPr>
          <p:nvPr>
            <p:ph type="body" idx="1"/>
          </p:nvPr>
        </p:nvSpPr>
        <p:spPr bwMode="auto">
          <a:xfrm>
            <a:off x="1677864" y="5236840"/>
            <a:ext cx="10801200" cy="260365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50800" tIns="50800" rIns="50800" bIns="50800" numCol="1" anchor="t" anchorCtr="0" compatLnSpc="1">
            <a:prstTxWarp prst="textNoShape">
              <a:avLst/>
            </a:prstTxWarp>
          </a:bodyPr>
          <a:lstStyle/>
          <a:p>
            <a:pPr lvl="1"/>
            <a:r>
              <a:rPr lang="en-US" dirty="0">
                <a:sym typeface="Corbel" charset="0"/>
              </a:rPr>
              <a:t>Second level</a:t>
            </a:r>
          </a:p>
          <a:p>
            <a:pPr lvl="2"/>
            <a:r>
              <a:rPr lang="en-US" dirty="0">
                <a:sym typeface="Corbel" charset="0"/>
              </a:rPr>
              <a:t>Third level</a:t>
            </a:r>
          </a:p>
          <a:p>
            <a:pPr lvl="3"/>
            <a:r>
              <a:rPr lang="en-US" dirty="0">
                <a:sym typeface="Corbel" charset="0"/>
              </a:rPr>
              <a:t>Fourth level</a:t>
            </a:r>
          </a:p>
          <a:p>
            <a:pPr lvl="4"/>
            <a:r>
              <a:rPr lang="en-US" dirty="0">
                <a:sym typeface="Corbel" charset="0"/>
              </a:rPr>
              <a:t>Fifth level</a:t>
            </a:r>
          </a:p>
        </p:txBody>
      </p:sp>
      <p:sp>
        <p:nvSpPr>
          <p:cNvPr id="1029" name="Rectangle 5"/>
          <p:cNvSpPr>
            <a:spLocks noGrp="1" noChangeArrowheads="1"/>
          </p:cNvSpPr>
          <p:nvPr>
            <p:ph type="title"/>
          </p:nvPr>
        </p:nvSpPr>
        <p:spPr bwMode="auto">
          <a:xfrm>
            <a:off x="1677864" y="2212504"/>
            <a:ext cx="5112568" cy="259228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50800" tIns="50800" rIns="50800" bIns="50800" numCol="1" anchor="t" anchorCtr="0" compatLnSpc="1">
            <a:prstTxWarp prst="textNoShape">
              <a:avLst/>
            </a:prstTxWarp>
          </a:bodyPr>
          <a:lstStyle/>
          <a:p>
            <a:pPr lvl="0"/>
            <a:r>
              <a:rPr lang="en-US" dirty="0">
                <a:sym typeface="Corbel Bold" charset="0"/>
              </a:rPr>
              <a:t>Click to edit Master title style</a:t>
            </a:r>
            <a:br>
              <a:rPr lang="en-US" dirty="0">
                <a:sym typeface="Corbel Bold" charset="0"/>
              </a:rPr>
            </a:br>
            <a:endParaRPr lang="en-US" dirty="0">
              <a:sym typeface="Corbel Bold" charset="0"/>
            </a:endParaRPr>
          </a:p>
        </p:txBody>
      </p:sp>
      <p:pic>
        <p:nvPicPr>
          <p:cNvPr id="4" name="Picture 3"/>
          <p:cNvPicPr>
            <a:picLocks noChangeAspect="1"/>
          </p:cNvPicPr>
          <p:nvPr userDrawn="1"/>
        </p:nvPicPr>
        <p:blipFill>
          <a:blip r:embed="rId5"/>
          <a:stretch>
            <a:fillRect/>
          </a:stretch>
        </p:blipFill>
        <p:spPr>
          <a:xfrm>
            <a:off x="525736" y="196280"/>
            <a:ext cx="1296144" cy="1474046"/>
          </a:xfrm>
          <a:prstGeom prst="rect">
            <a:avLst/>
          </a:prstGeom>
        </p:spPr>
      </p:pic>
    </p:spTree>
  </p:cSld>
  <p:clrMap bg1="lt1" tx1="dk1" bg2="lt2" tx2="dk2" accent1="accent1" accent2="accent2" accent3="accent3" accent4="accent4" accent5="accent5" accent6="accent6" hlink="hlink" folHlink="folHlink"/>
  <p:sldLayoutIdLst>
    <p:sldLayoutId id="2147483653" r:id="rId1"/>
    <p:sldLayoutId id="2147483655" r:id="rId2"/>
  </p:sldLayoutIdLst>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txStyles>
    <p:titleStyle>
      <a:lvl1pPr algn="l" rtl="0" fontAlgn="base">
        <a:spcBef>
          <a:spcPct val="0"/>
        </a:spcBef>
        <a:spcAft>
          <a:spcPct val="0"/>
        </a:spcAft>
        <a:defRPr sz="3600">
          <a:solidFill>
            <a:schemeClr val="accent5"/>
          </a:solidFill>
          <a:latin typeface="+mj-lt"/>
          <a:ea typeface="+mj-ea"/>
          <a:cs typeface="+mj-cs"/>
          <a:sym typeface="Corbel Bold" charset="0"/>
        </a:defRPr>
      </a:lvl1pPr>
      <a:lvl2pPr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2pPr>
      <a:lvl3pPr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3pPr>
      <a:lvl4pPr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4pPr>
      <a:lvl5pPr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5pPr>
      <a:lvl6pPr marL="457200"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6pPr>
      <a:lvl7pPr marL="914400"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7pPr>
      <a:lvl8pPr marL="1371600"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8pPr>
      <a:lvl9pPr marL="1828800"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9pPr>
    </p:titleStyle>
    <p:bodyStyle>
      <a:lvl1pPr algn="l" rtl="0" fontAlgn="base">
        <a:spcBef>
          <a:spcPts val="1200"/>
        </a:spcBef>
        <a:spcAft>
          <a:spcPct val="0"/>
        </a:spcAft>
        <a:defRPr sz="3200">
          <a:solidFill>
            <a:schemeClr val="bg1"/>
          </a:solidFill>
          <a:latin typeface="+mn-lt"/>
          <a:ea typeface="+mn-ea"/>
          <a:cs typeface="+mn-cs"/>
          <a:sym typeface="Corbel" charset="0"/>
        </a:defRPr>
      </a:lvl1pPr>
      <a:lvl2pPr algn="l" rtl="0" fontAlgn="base">
        <a:spcBef>
          <a:spcPts val="1200"/>
        </a:spcBef>
        <a:spcAft>
          <a:spcPct val="0"/>
        </a:spcAft>
        <a:defRPr sz="2400">
          <a:solidFill>
            <a:schemeClr val="bg1"/>
          </a:solidFill>
          <a:latin typeface="+mn-lt"/>
          <a:ea typeface="+mn-ea"/>
          <a:cs typeface="+mn-cs"/>
          <a:sym typeface="Corbel" charset="0"/>
        </a:defRPr>
      </a:lvl2pPr>
      <a:lvl3pPr algn="l" rtl="0" fontAlgn="base">
        <a:spcBef>
          <a:spcPts val="1200"/>
        </a:spcBef>
        <a:spcAft>
          <a:spcPct val="0"/>
        </a:spcAft>
        <a:defRPr>
          <a:solidFill>
            <a:schemeClr val="tx1"/>
          </a:solidFill>
          <a:latin typeface="+mn-lt"/>
          <a:ea typeface="+mn-ea"/>
          <a:cs typeface="+mn-cs"/>
          <a:sym typeface="Corbel" charset="0"/>
        </a:defRPr>
      </a:lvl3pPr>
      <a:lvl4pPr algn="l" rtl="0" fontAlgn="base">
        <a:spcBef>
          <a:spcPts val="1200"/>
        </a:spcBef>
        <a:spcAft>
          <a:spcPct val="0"/>
        </a:spcAft>
        <a:defRPr>
          <a:solidFill>
            <a:schemeClr val="tx1"/>
          </a:solidFill>
          <a:latin typeface="+mn-lt"/>
          <a:ea typeface="+mn-ea"/>
          <a:cs typeface="+mn-cs"/>
          <a:sym typeface="Corbel" charset="0"/>
        </a:defRPr>
      </a:lvl4pPr>
      <a:lvl5pPr algn="l" rtl="0" fontAlgn="base">
        <a:spcBef>
          <a:spcPts val="1200"/>
        </a:spcBef>
        <a:spcAft>
          <a:spcPct val="0"/>
        </a:spcAft>
        <a:defRPr>
          <a:solidFill>
            <a:schemeClr val="tx1"/>
          </a:solidFill>
          <a:latin typeface="+mn-lt"/>
          <a:ea typeface="+mn-ea"/>
          <a:cs typeface="+mn-cs"/>
          <a:sym typeface="Corbel" charset="0"/>
        </a:defRPr>
      </a:lvl5pPr>
      <a:lvl6pPr marL="457200" algn="l" rtl="0" fontAlgn="base">
        <a:spcBef>
          <a:spcPts val="1200"/>
        </a:spcBef>
        <a:spcAft>
          <a:spcPct val="0"/>
        </a:spcAft>
        <a:defRPr>
          <a:solidFill>
            <a:schemeClr val="tx1"/>
          </a:solidFill>
          <a:latin typeface="+mn-lt"/>
          <a:ea typeface="+mn-ea"/>
          <a:cs typeface="+mn-cs"/>
          <a:sym typeface="Corbel" charset="0"/>
        </a:defRPr>
      </a:lvl6pPr>
      <a:lvl7pPr marL="914400" algn="l" rtl="0" fontAlgn="base">
        <a:spcBef>
          <a:spcPts val="1200"/>
        </a:spcBef>
        <a:spcAft>
          <a:spcPct val="0"/>
        </a:spcAft>
        <a:defRPr>
          <a:solidFill>
            <a:schemeClr val="tx1"/>
          </a:solidFill>
          <a:latin typeface="+mn-lt"/>
          <a:ea typeface="+mn-ea"/>
          <a:cs typeface="+mn-cs"/>
          <a:sym typeface="Corbel" charset="0"/>
        </a:defRPr>
      </a:lvl7pPr>
      <a:lvl8pPr marL="1371600" algn="l" rtl="0" fontAlgn="base">
        <a:spcBef>
          <a:spcPts val="1200"/>
        </a:spcBef>
        <a:spcAft>
          <a:spcPct val="0"/>
        </a:spcAft>
        <a:defRPr>
          <a:solidFill>
            <a:schemeClr val="tx1"/>
          </a:solidFill>
          <a:latin typeface="+mn-lt"/>
          <a:ea typeface="+mn-ea"/>
          <a:cs typeface="+mn-cs"/>
          <a:sym typeface="Corbel" charset="0"/>
        </a:defRPr>
      </a:lvl8pPr>
      <a:lvl9pPr marL="1828800" algn="l" rtl="0" fontAlgn="base">
        <a:spcBef>
          <a:spcPts val="1200"/>
        </a:spcBef>
        <a:spcAft>
          <a:spcPct val="0"/>
        </a:spcAft>
        <a:defRPr>
          <a:solidFill>
            <a:schemeClr val="tx1"/>
          </a:solidFill>
          <a:latin typeface="+mn-lt"/>
          <a:ea typeface="+mn-ea"/>
          <a:cs typeface="+mn-cs"/>
          <a:sym typeface="Corbe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7"/>
          <a:stretch>
            <a:fillRect/>
          </a:stretch>
        </p:blipFill>
        <p:spPr>
          <a:xfrm>
            <a:off x="0" y="1276400"/>
            <a:ext cx="13004800" cy="1666271"/>
          </a:xfrm>
          <a:prstGeom prst="rect">
            <a:avLst/>
          </a:prstGeom>
        </p:spPr>
      </p:pic>
      <p:sp>
        <p:nvSpPr>
          <p:cNvPr id="96" name="AutoShape 1"/>
          <p:cNvSpPr>
            <a:spLocks/>
          </p:cNvSpPr>
          <p:nvPr userDrawn="1"/>
        </p:nvSpPr>
        <p:spPr bwMode="auto">
          <a:xfrm>
            <a:off x="0" y="1348408"/>
            <a:ext cx="13004800" cy="7128792"/>
          </a:xfrm>
          <a:custGeom>
            <a:avLst/>
            <a:gdLst/>
            <a:ahLst/>
            <a:cxnLst/>
            <a:rect l="0" t="0" r="r" b="b"/>
            <a:pathLst>
              <a:path w="21600" h="21600">
                <a:moveTo>
                  <a:pt x="21600" y="21600"/>
                </a:moveTo>
                <a:lnTo>
                  <a:pt x="0" y="21600"/>
                </a:lnTo>
                <a:lnTo>
                  <a:pt x="0" y="0"/>
                </a:lnTo>
                <a:lnTo>
                  <a:pt x="21600" y="0"/>
                </a:lnTo>
                <a:cubicBezTo>
                  <a:pt x="21600" y="0"/>
                  <a:pt x="21600" y="21600"/>
                  <a:pt x="21600" y="21600"/>
                </a:cubicBezTo>
                <a:close/>
                <a:moveTo>
                  <a:pt x="21600" y="21600"/>
                </a:moveTo>
              </a:path>
            </a:pathLst>
          </a:custGeom>
          <a:gradFill flip="none" rotWithShape="1">
            <a:gsLst>
              <a:gs pos="0">
                <a:srgbClr val="66CCFF">
                  <a:alpha val="29803"/>
                </a:srgbClr>
              </a:gs>
              <a:gs pos="100000">
                <a:srgbClr val="FFFFFF">
                  <a:alpha val="29803"/>
                </a:srgbClr>
              </a:gs>
            </a:gsLst>
            <a:lin ang="5700000" scaled="0"/>
            <a:tileRect/>
          </a:gradFill>
          <a:ln>
            <a:noFill/>
          </a:ln>
          <a:extLst/>
        </p:spPr>
        <p:txBody>
          <a:bodyPr lIns="0" tIns="0" rIns="0" bIns="0"/>
          <a:lstStyle/>
          <a:p>
            <a:endParaRPr lang="en-US" dirty="0"/>
          </a:p>
        </p:txBody>
      </p:sp>
      <p:sp>
        <p:nvSpPr>
          <p:cNvPr id="3074" name="Rectangle 2"/>
          <p:cNvSpPr>
            <a:spLocks noGrp="1" noChangeArrowheads="1"/>
          </p:cNvSpPr>
          <p:nvPr>
            <p:ph type="title"/>
          </p:nvPr>
        </p:nvSpPr>
        <p:spPr bwMode="auto">
          <a:xfrm>
            <a:off x="1677864" y="1492424"/>
            <a:ext cx="10539536" cy="151216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50800" tIns="50800" rIns="50800" bIns="50800" numCol="1" anchor="t" anchorCtr="0" compatLnSpc="1">
            <a:prstTxWarp prst="textNoShape">
              <a:avLst/>
            </a:prstTxWarp>
          </a:bodyPr>
          <a:lstStyle/>
          <a:p>
            <a:pPr lvl="0"/>
            <a:r>
              <a:rPr lang="en-US" dirty="0">
                <a:sym typeface="Corbel Bold" charset="0"/>
              </a:rPr>
              <a:t>Click to edit Master title style</a:t>
            </a:r>
          </a:p>
        </p:txBody>
      </p:sp>
      <p:sp>
        <p:nvSpPr>
          <p:cNvPr id="3075" name="Rectangle 3"/>
          <p:cNvSpPr>
            <a:spLocks noGrp="1" noChangeArrowheads="1"/>
          </p:cNvSpPr>
          <p:nvPr>
            <p:ph type="body" idx="1"/>
          </p:nvPr>
        </p:nvSpPr>
        <p:spPr bwMode="auto">
          <a:xfrm>
            <a:off x="1677864" y="3292624"/>
            <a:ext cx="10539536" cy="519097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50800" tIns="50800" rIns="50800" bIns="50800" numCol="1" anchor="t" anchorCtr="0" compatLnSpc="1">
            <a:prstTxWarp prst="textNoShape">
              <a:avLst/>
            </a:prstTxWarp>
          </a:bodyPr>
          <a:lstStyle/>
          <a:p>
            <a:pPr lvl="0"/>
            <a:r>
              <a:rPr lang="en-US" dirty="0">
                <a:sym typeface="Corbel" charset="0"/>
              </a:rPr>
              <a:t>Click to edit Master text styles</a:t>
            </a:r>
          </a:p>
          <a:p>
            <a:pPr lvl="1"/>
            <a:r>
              <a:rPr lang="en-US" dirty="0">
                <a:sym typeface="Corbel" charset="0"/>
              </a:rPr>
              <a:t>Second level</a:t>
            </a:r>
          </a:p>
          <a:p>
            <a:pPr lvl="2"/>
            <a:r>
              <a:rPr lang="en-US" dirty="0">
                <a:sym typeface="Corbel" charset="0"/>
              </a:rPr>
              <a:t>Third level</a:t>
            </a:r>
          </a:p>
          <a:p>
            <a:pPr lvl="3"/>
            <a:r>
              <a:rPr lang="en-US" dirty="0">
                <a:sym typeface="Corbel" charset="0"/>
              </a:rPr>
              <a:t>Fourth level</a:t>
            </a:r>
          </a:p>
          <a:p>
            <a:pPr lvl="4"/>
            <a:r>
              <a:rPr lang="en-US" dirty="0">
                <a:sym typeface="Corbel" charset="0"/>
              </a:rPr>
              <a:t>Fifth level</a:t>
            </a:r>
          </a:p>
        </p:txBody>
      </p:sp>
      <p:sp>
        <p:nvSpPr>
          <p:cNvPr id="3076" name="AutoShape 4"/>
          <p:cNvSpPr>
            <a:spLocks/>
          </p:cNvSpPr>
          <p:nvPr/>
        </p:nvSpPr>
        <p:spPr bwMode="auto">
          <a:xfrm>
            <a:off x="368300" y="8572500"/>
            <a:ext cx="12225338" cy="800100"/>
          </a:xfrm>
          <a:custGeom>
            <a:avLst/>
            <a:gdLst/>
            <a:ahLst/>
            <a:cxnLst/>
            <a:rect l="0" t="0" r="r" b="b"/>
            <a:pathLst>
              <a:path w="21600" h="21600">
                <a:moveTo>
                  <a:pt x="4" y="21600"/>
                </a:moveTo>
                <a:lnTo>
                  <a:pt x="21600" y="21600"/>
                </a:lnTo>
                <a:lnTo>
                  <a:pt x="21596" y="0"/>
                </a:lnTo>
                <a:lnTo>
                  <a:pt x="0" y="0"/>
                </a:lnTo>
                <a:cubicBezTo>
                  <a:pt x="0" y="0"/>
                  <a:pt x="4" y="21600"/>
                  <a:pt x="4" y="21600"/>
                </a:cubicBezTo>
                <a:close/>
                <a:moveTo>
                  <a:pt x="4" y="21600"/>
                </a:moveTo>
              </a:path>
            </a:pathLst>
          </a:custGeom>
          <a:solidFill>
            <a:schemeClr val="accent1"/>
          </a:solidFill>
          <a:ln>
            <a:noFill/>
          </a:ln>
          <a:extLst>
            <a:ext uri="{91240B29-F687-4f45-9708-019B960494DF}">
              <a14:hiddenLine xmlns:a14="http://schemas.microsoft.com/office/drawing/2010/main" xmlns="" w="12700" cap="flat">
                <a:solidFill>
                  <a:srgbClr val="000000"/>
                </a:solidFill>
                <a:miter lim="800000"/>
                <a:headEnd type="none" w="med" len="med"/>
                <a:tailEnd type="none" w="med" len="med"/>
              </a14:hiddenLine>
            </a:ext>
          </a:extLst>
        </p:spPr>
        <p:txBody>
          <a:bodyPr lIns="0" tIns="0" rIns="0" bIns="0"/>
          <a:lstStyle/>
          <a:p>
            <a:endParaRPr lang="en-US"/>
          </a:p>
        </p:txBody>
      </p:sp>
      <p:pic>
        <p:nvPicPr>
          <p:cNvPr id="2" name="Picture 1"/>
          <p:cNvPicPr>
            <a:picLocks noChangeAspect="1"/>
          </p:cNvPicPr>
          <p:nvPr userDrawn="1"/>
        </p:nvPicPr>
        <p:blipFill>
          <a:blip r:embed="rId8"/>
          <a:stretch>
            <a:fillRect/>
          </a:stretch>
        </p:blipFill>
        <p:spPr>
          <a:xfrm>
            <a:off x="669752" y="62147"/>
            <a:ext cx="1080120" cy="1228372"/>
          </a:xfrm>
          <a:prstGeom prst="rect">
            <a:avLst/>
          </a:prstGeom>
        </p:spPr>
      </p:pic>
    </p:spTree>
  </p:cSld>
  <p:clrMap bg1="lt1" tx1="dk1" bg2="lt2" tx2="dk2" accent1="accent1" accent2="accent2" accent3="accent3" accent4="accent4" accent5="accent5" accent6="accent6" hlink="hlink" folHlink="folHlink"/>
  <p:sldLayoutIdLst>
    <p:sldLayoutId id="2147483675" r:id="rId1"/>
    <p:sldLayoutId id="2147483677" r:id="rId2"/>
    <p:sldLayoutId id="2147483678" r:id="rId3"/>
    <p:sldLayoutId id="2147483682" r:id="rId4"/>
    <p:sldLayoutId id="2147483684" r:id="rId5"/>
  </p:sldLayoutIdLst>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txStyles>
    <p:titleStyle>
      <a:lvl1pPr algn="l" rtl="0" fontAlgn="base">
        <a:spcBef>
          <a:spcPct val="0"/>
        </a:spcBef>
        <a:spcAft>
          <a:spcPct val="0"/>
        </a:spcAft>
        <a:defRPr sz="4000" b="0" i="0">
          <a:solidFill>
            <a:schemeClr val="tx1"/>
          </a:solidFill>
          <a:latin typeface="+mj-lt"/>
          <a:ea typeface="+mj-ea"/>
          <a:cs typeface="+mj-cs"/>
          <a:sym typeface="Corbel Bold" charset="0"/>
        </a:defRPr>
      </a:lvl1pPr>
      <a:lvl2pPr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2pPr>
      <a:lvl3pPr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3pPr>
      <a:lvl4pPr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4pPr>
      <a:lvl5pPr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5pPr>
      <a:lvl6pPr marL="457200"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6pPr>
      <a:lvl7pPr marL="914400"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7pPr>
      <a:lvl8pPr marL="1371600"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8pPr>
      <a:lvl9pPr marL="1828800" algn="l" rtl="0" fontAlgn="base">
        <a:spcBef>
          <a:spcPct val="0"/>
        </a:spcBef>
        <a:spcAft>
          <a:spcPct val="0"/>
        </a:spcAft>
        <a:defRPr sz="4800">
          <a:solidFill>
            <a:schemeClr val="tx1"/>
          </a:solidFill>
          <a:latin typeface="Corbel Bold" charset="0"/>
          <a:ea typeface="ヒラギノ角ゴ ProN W6" charset="0"/>
          <a:cs typeface="ヒラギノ角ゴ ProN W6" charset="0"/>
          <a:sym typeface="Corbel Bold" charset="0"/>
        </a:defRPr>
      </a:lvl9pPr>
    </p:titleStyle>
    <p:bodyStyle>
      <a:lvl1pPr marL="406400" indent="-406400" algn="l" rtl="0" fontAlgn="base">
        <a:spcBef>
          <a:spcPts val="2400"/>
        </a:spcBef>
        <a:spcAft>
          <a:spcPct val="0"/>
        </a:spcAft>
        <a:buSzPct val="46000"/>
        <a:buChar char="•"/>
        <a:defRPr sz="3000">
          <a:solidFill>
            <a:schemeClr val="accent3"/>
          </a:solidFill>
          <a:latin typeface="+mn-lt"/>
          <a:ea typeface="+mn-ea"/>
          <a:cs typeface="+mn-cs"/>
          <a:sym typeface="Corbel" charset="0"/>
        </a:defRPr>
      </a:lvl1pPr>
      <a:lvl2pPr marL="673100" indent="-406400" algn="l" rtl="0" fontAlgn="base">
        <a:spcBef>
          <a:spcPts val="2400"/>
        </a:spcBef>
        <a:spcAft>
          <a:spcPct val="0"/>
        </a:spcAft>
        <a:buSzPct val="46000"/>
        <a:buChar char="•"/>
        <a:defRPr sz="2400">
          <a:solidFill>
            <a:schemeClr val="tx1"/>
          </a:solidFill>
          <a:latin typeface="+mn-lt"/>
          <a:ea typeface="+mn-ea"/>
          <a:cs typeface="+mn-cs"/>
          <a:sym typeface="Corbel" charset="0"/>
        </a:defRPr>
      </a:lvl2pPr>
      <a:lvl3pPr marL="990600" indent="-406400" algn="l" rtl="0" fontAlgn="base">
        <a:spcBef>
          <a:spcPts val="2400"/>
        </a:spcBef>
        <a:spcAft>
          <a:spcPct val="0"/>
        </a:spcAft>
        <a:buSzPct val="46000"/>
        <a:buChar char="•"/>
        <a:defRPr sz="2400">
          <a:solidFill>
            <a:schemeClr val="tx1"/>
          </a:solidFill>
          <a:latin typeface="+mn-lt"/>
          <a:ea typeface="+mn-ea"/>
          <a:cs typeface="+mn-cs"/>
          <a:sym typeface="Corbel" charset="0"/>
        </a:defRPr>
      </a:lvl3pPr>
      <a:lvl4pPr marL="1308100" indent="-406400" algn="l" rtl="0" fontAlgn="base">
        <a:spcBef>
          <a:spcPts val="2400"/>
        </a:spcBef>
        <a:spcAft>
          <a:spcPct val="0"/>
        </a:spcAft>
        <a:buSzPct val="46000"/>
        <a:buChar char="•"/>
        <a:defRPr sz="2400">
          <a:solidFill>
            <a:schemeClr val="tx1"/>
          </a:solidFill>
          <a:latin typeface="+mn-lt"/>
          <a:ea typeface="+mn-ea"/>
          <a:cs typeface="+mn-cs"/>
          <a:sym typeface="Corbel" charset="0"/>
        </a:defRPr>
      </a:lvl4pPr>
      <a:lvl5pPr marL="1625600" indent="-406400" algn="l" rtl="0" fontAlgn="base">
        <a:spcBef>
          <a:spcPts val="2400"/>
        </a:spcBef>
        <a:spcAft>
          <a:spcPct val="0"/>
        </a:spcAft>
        <a:buSzPct val="46000"/>
        <a:buChar char="•"/>
        <a:defRPr sz="2400">
          <a:solidFill>
            <a:schemeClr val="tx1"/>
          </a:solidFill>
          <a:latin typeface="+mn-lt"/>
          <a:ea typeface="+mn-ea"/>
          <a:cs typeface="+mn-cs"/>
          <a:sym typeface="Corbel" charset="0"/>
        </a:defRPr>
      </a:lvl5pPr>
      <a:lvl6pPr marL="2082800" indent="-406400" algn="l" rtl="0" fontAlgn="base">
        <a:spcBef>
          <a:spcPts val="2400"/>
        </a:spcBef>
        <a:spcAft>
          <a:spcPct val="0"/>
        </a:spcAft>
        <a:buSzPct val="46000"/>
        <a:buChar char="•"/>
        <a:defRPr sz="2400">
          <a:solidFill>
            <a:schemeClr val="tx1"/>
          </a:solidFill>
          <a:latin typeface="+mn-lt"/>
          <a:ea typeface="+mn-ea"/>
          <a:cs typeface="+mn-cs"/>
          <a:sym typeface="Corbel" charset="0"/>
        </a:defRPr>
      </a:lvl6pPr>
      <a:lvl7pPr marL="2540000" indent="-406400" algn="l" rtl="0" fontAlgn="base">
        <a:spcBef>
          <a:spcPts val="2400"/>
        </a:spcBef>
        <a:spcAft>
          <a:spcPct val="0"/>
        </a:spcAft>
        <a:buSzPct val="46000"/>
        <a:buChar char="•"/>
        <a:defRPr sz="2400">
          <a:solidFill>
            <a:schemeClr val="tx1"/>
          </a:solidFill>
          <a:latin typeface="+mn-lt"/>
          <a:ea typeface="+mn-ea"/>
          <a:cs typeface="+mn-cs"/>
          <a:sym typeface="Corbel" charset="0"/>
        </a:defRPr>
      </a:lvl7pPr>
      <a:lvl8pPr marL="2997200" indent="-406400" algn="l" rtl="0" fontAlgn="base">
        <a:spcBef>
          <a:spcPts val="2400"/>
        </a:spcBef>
        <a:spcAft>
          <a:spcPct val="0"/>
        </a:spcAft>
        <a:buSzPct val="46000"/>
        <a:buChar char="•"/>
        <a:defRPr sz="2400">
          <a:solidFill>
            <a:schemeClr val="tx1"/>
          </a:solidFill>
          <a:latin typeface="+mn-lt"/>
          <a:ea typeface="+mn-ea"/>
          <a:cs typeface="+mn-cs"/>
          <a:sym typeface="Corbel" charset="0"/>
        </a:defRPr>
      </a:lvl8pPr>
      <a:lvl9pPr marL="3454400" indent="-406400" algn="l" rtl="0" fontAlgn="base">
        <a:spcBef>
          <a:spcPts val="2400"/>
        </a:spcBef>
        <a:spcAft>
          <a:spcPct val="0"/>
        </a:spcAft>
        <a:buSzPct val="46000"/>
        <a:buChar char="•"/>
        <a:defRPr sz="2400">
          <a:solidFill>
            <a:schemeClr val="tx1"/>
          </a:solidFill>
          <a:latin typeface="+mn-lt"/>
          <a:ea typeface="+mn-ea"/>
          <a:cs typeface="+mn-cs"/>
          <a:sym typeface="Corbe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8.png"/><Relationship Id="rId2" Type="http://schemas.openxmlformats.org/officeDocument/2006/relationships/video" Target="file://localhost/Users/gregohare/Desktop/Marvin%20Minsky%20-%20Making%20the%20most%20useless%20machine%20(127151).mp4" TargetMode="External"/><Relationship Id="rId1" Type="http://schemas.microsoft.com/office/2007/relationships/media" Target="file://localhost/Users/gregohare/Desktop/Marvin%20Minsky%20-%20Making%20the%20most%20useless%20machine%20(127151).mp4" TargetMode="External"/><Relationship Id="rId6" Type="http://schemas.openxmlformats.org/officeDocument/2006/relationships/image" Target="../media/image7.png"/><Relationship Id="rId5" Type="http://schemas.openxmlformats.org/officeDocument/2006/relationships/slideLayout" Target="../slideLayouts/slideLayout3.xml"/><Relationship Id="rId4" Type="http://schemas.openxmlformats.org/officeDocument/2006/relationships/video" Target="../media/media2.mp4"/></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comments" Target="../comments/commen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p:cNvSpPr>
            <a:spLocks noGrp="1" noChangeArrowheads="1"/>
          </p:cNvSpPr>
          <p:nvPr>
            <p:ph type="title"/>
          </p:nvPr>
        </p:nvSpPr>
        <p:spPr>
          <a:xfrm>
            <a:off x="1677864" y="2212504"/>
            <a:ext cx="5904656" cy="2592288"/>
          </a:xfrm>
          <a:ln/>
        </p:spPr>
        <p:txBody>
          <a:bodyPr/>
          <a:lstStyle/>
          <a:p>
            <a:pPr defTabSz="1257563">
              <a:lnSpc>
                <a:spcPct val="88000"/>
              </a:lnSpc>
              <a:defRPr/>
            </a:pPr>
            <a:r>
              <a:rPr lang="en-GB" dirty="0"/>
              <a:t>COMP 41400 </a:t>
            </a:r>
            <a:br>
              <a:rPr lang="en-GB" dirty="0"/>
            </a:br>
            <a:r>
              <a:rPr lang="en-GB" dirty="0"/>
              <a:t>Multi-Agent Systems (MAS) </a:t>
            </a:r>
            <a:br>
              <a:rPr lang="en-GB" dirty="0"/>
            </a:br>
            <a:br>
              <a:rPr lang="en-IE" dirty="0"/>
            </a:br>
            <a:r>
              <a:rPr lang="en-IE" dirty="0"/>
              <a:t>Lectures 1 &amp; 2</a:t>
            </a:r>
            <a:endParaRPr lang="en-GB" dirty="0"/>
          </a:p>
        </p:txBody>
      </p:sp>
      <p:sp>
        <p:nvSpPr>
          <p:cNvPr id="5122" name="Rectangle 2"/>
          <p:cNvSpPr>
            <a:spLocks noGrp="1" noChangeArrowheads="1"/>
          </p:cNvSpPr>
          <p:nvPr>
            <p:ph idx="1"/>
          </p:nvPr>
        </p:nvSpPr>
        <p:spPr>
          <a:xfrm>
            <a:off x="1677864" y="5729533"/>
            <a:ext cx="10801200" cy="2603651"/>
          </a:xfrm>
          <a:ln/>
        </p:spPr>
        <p:txBody>
          <a:bodyPr/>
          <a:lstStyle/>
          <a:p>
            <a:pPr lvl="1"/>
            <a:r>
              <a:rPr lang="en-US" dirty="0"/>
              <a:t>Professor Gregory O’Hare,</a:t>
            </a:r>
          </a:p>
          <a:p>
            <a:pPr lvl="1"/>
            <a:endParaRPr lang="en-US" dirty="0"/>
          </a:p>
          <a:p>
            <a:pPr lvl="1"/>
            <a:r>
              <a:rPr lang="en-US" dirty="0"/>
              <a:t>Principal Investigator CONSUS (Crop </a:t>
            </a:r>
            <a:r>
              <a:rPr lang="en-US" dirty="0" err="1"/>
              <a:t>OptimisatioN</a:t>
            </a:r>
            <a:r>
              <a:rPr lang="en-US" dirty="0"/>
              <a:t> through Sensing, Understanding &amp; </a:t>
            </a:r>
            <a:r>
              <a:rPr lang="en-US" dirty="0" err="1"/>
              <a:t>viSualisation</a:t>
            </a:r>
            <a:r>
              <a:rPr lang="en-US" dirty="0"/>
              <a:t>),</a:t>
            </a:r>
          </a:p>
          <a:p>
            <a:pPr lvl="1"/>
            <a:r>
              <a:rPr lang="en-US" dirty="0"/>
              <a:t>School of Computer Science</a:t>
            </a:r>
          </a:p>
          <a:p>
            <a:pPr lvl="1"/>
            <a:r>
              <a:rPr lang="en-US" dirty="0"/>
              <a:t>University College Dublin (UCD)</a:t>
            </a:r>
          </a:p>
          <a:p>
            <a:pPr lvl="1">
              <a:spcBef>
                <a:spcPts val="2400"/>
              </a:spcBef>
            </a:pP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6"/>
          <a:stretch>
            <a:fillRect/>
          </a:stretch>
        </p:blipFill>
        <p:spPr>
          <a:xfrm>
            <a:off x="1245816" y="2428528"/>
            <a:ext cx="5471480" cy="2888354"/>
          </a:xfrm>
          <a:prstGeom prst="rect">
            <a:avLst/>
          </a:prstGeom>
        </p:spPr>
      </p:pic>
      <p:sp>
        <p:nvSpPr>
          <p:cNvPr id="221186" name="Rectangle 2"/>
          <p:cNvSpPr>
            <a:spLocks noGrp="1" noChangeArrowheads="1"/>
          </p:cNvSpPr>
          <p:nvPr>
            <p:ph type="title"/>
          </p:nvPr>
        </p:nvSpPr>
        <p:spPr>
          <a:xfrm>
            <a:off x="3307645" y="340296"/>
            <a:ext cx="6879448" cy="713458"/>
          </a:xfrm>
        </p:spPr>
        <p:txBody>
          <a:bodyPr wrap="square"/>
          <a:lstStyle/>
          <a:p>
            <a:pPr>
              <a:defRPr/>
            </a:pPr>
            <a:r>
              <a:rPr lang="en-GB" dirty="0">
                <a:cs typeface="+mj-cs"/>
              </a:rPr>
              <a:t>A </a:t>
            </a:r>
            <a:r>
              <a:rPr lang="en-GB" dirty="0"/>
              <a:t>Useless Machine !!!</a:t>
            </a:r>
            <a:endParaRPr lang="en-GB" dirty="0">
              <a:cs typeface="+mj-cs"/>
            </a:endParaRPr>
          </a:p>
        </p:txBody>
      </p:sp>
      <p:pic>
        <p:nvPicPr>
          <p:cNvPr id="2" name="Marvin Minsky - Making the most useless machine (127151).mp4">
            <a:hlinkClick r:id="" action="ppaction://media"/>
          </p:cNvPr>
          <p:cNvPicPr>
            <a:picLocks noChangeAspect="1"/>
          </p:cNvPicPr>
          <p:nvPr>
            <a:videoFile r:link="rId2"/>
            <p:extLst>
              <p:ext uri="{DAA4B4D4-6D71-4841-9C94-3DE7FCFB9230}">
                <p14:media xmlns:p14="http://schemas.microsoft.com/office/powerpoint/2010/main" r:link="rId1"/>
              </p:ext>
            </p:extLst>
          </p:nvPr>
        </p:nvPicPr>
        <p:blipFill>
          <a:blip r:embed="rId7"/>
          <a:stretch>
            <a:fillRect/>
          </a:stretch>
        </p:blipFill>
        <p:spPr>
          <a:xfrm>
            <a:off x="741760" y="1708448"/>
            <a:ext cx="6096000" cy="4572000"/>
          </a:xfrm>
          <a:prstGeom prst="rect">
            <a:avLst/>
          </a:prstGeom>
        </p:spPr>
      </p:pic>
      <p:pic>
        <p:nvPicPr>
          <p:cNvPr id="3" name="Useless machine advanced edition.mp4">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718424" y="5380856"/>
            <a:ext cx="6120680" cy="3440194"/>
          </a:xfrm>
          <a:prstGeom prst="rect">
            <a:avLst/>
          </a:prstGeom>
        </p:spPr>
      </p:pic>
    </p:spTree>
    <p:extLst>
      <p:ext uri="{BB962C8B-B14F-4D97-AF65-F5344CB8AC3E}">
        <p14:creationId xmlns:p14="http://schemas.microsoft.com/office/powerpoint/2010/main" val="7048724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video>
              <p:cMediaNode vol="80000">
                <p:cTn id="13" fill="hold" display="0">
                  <p:stCondLst>
                    <p:cond delay="indefinite"/>
                  </p:stCondLst>
                </p:cTn>
                <p:tgtEl>
                  <p:spTgt spid="3"/>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10" name="Rectangle 2"/>
          <p:cNvSpPr>
            <a:spLocks noGrp="1" noChangeArrowheads="1"/>
          </p:cNvSpPr>
          <p:nvPr>
            <p:ph type="title"/>
          </p:nvPr>
        </p:nvSpPr>
        <p:spPr>
          <a:xfrm>
            <a:off x="3689210" y="412304"/>
            <a:ext cx="6064391" cy="713458"/>
          </a:xfrm>
        </p:spPr>
        <p:txBody>
          <a:bodyPr wrap="square"/>
          <a:lstStyle/>
          <a:p>
            <a:pPr>
              <a:defRPr/>
            </a:pPr>
            <a:r>
              <a:rPr lang="en-GB" dirty="0">
                <a:cs typeface="+mj-cs"/>
              </a:rPr>
              <a:t>A Simple Example</a:t>
            </a:r>
          </a:p>
        </p:txBody>
      </p:sp>
      <p:sp>
        <p:nvSpPr>
          <p:cNvPr id="222211" name="Rectangle 3"/>
          <p:cNvSpPr>
            <a:spLocks noChangeArrowheads="1"/>
          </p:cNvSpPr>
          <p:nvPr/>
        </p:nvSpPr>
        <p:spPr bwMode="auto">
          <a:xfrm>
            <a:off x="2743202" y="2797387"/>
            <a:ext cx="1539804" cy="1851378"/>
          </a:xfrm>
          <a:prstGeom prst="rect">
            <a:avLst/>
          </a:prstGeom>
          <a:solidFill>
            <a:srgbClr val="02FCAF"/>
          </a:solidFill>
          <a:ln w="254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2212" name="Rectangle 4"/>
          <p:cNvSpPr>
            <a:spLocks noChangeArrowheads="1"/>
          </p:cNvSpPr>
          <p:nvPr/>
        </p:nvSpPr>
        <p:spPr bwMode="auto">
          <a:xfrm>
            <a:off x="4736818" y="2797387"/>
            <a:ext cx="1537547" cy="1851378"/>
          </a:xfrm>
          <a:prstGeom prst="rect">
            <a:avLst/>
          </a:prstGeom>
          <a:solidFill>
            <a:srgbClr val="02FCAF"/>
          </a:solidFill>
          <a:ln w="254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2213" name="Rectangle 5"/>
          <p:cNvSpPr>
            <a:spLocks noChangeArrowheads="1"/>
          </p:cNvSpPr>
          <p:nvPr/>
        </p:nvSpPr>
        <p:spPr bwMode="auto">
          <a:xfrm>
            <a:off x="6730437" y="2797387"/>
            <a:ext cx="1537546" cy="1851378"/>
          </a:xfrm>
          <a:prstGeom prst="rect">
            <a:avLst/>
          </a:prstGeom>
          <a:solidFill>
            <a:srgbClr val="02FCAF"/>
          </a:solidFill>
          <a:ln w="254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2214" name="Rectangle 6"/>
          <p:cNvSpPr>
            <a:spLocks noChangeArrowheads="1"/>
          </p:cNvSpPr>
          <p:nvPr/>
        </p:nvSpPr>
        <p:spPr bwMode="auto">
          <a:xfrm>
            <a:off x="8721797" y="2797387"/>
            <a:ext cx="1539804" cy="1851378"/>
          </a:xfrm>
          <a:prstGeom prst="rect">
            <a:avLst/>
          </a:prstGeom>
          <a:solidFill>
            <a:srgbClr val="02FCAF"/>
          </a:solidFill>
          <a:ln w="254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2215" name="Rectangle 7"/>
          <p:cNvSpPr>
            <a:spLocks noChangeArrowheads="1"/>
          </p:cNvSpPr>
          <p:nvPr/>
        </p:nvSpPr>
        <p:spPr bwMode="auto">
          <a:xfrm>
            <a:off x="3119037" y="3348285"/>
            <a:ext cx="646937" cy="8111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254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sz="5500" b="1" dirty="0">
                <a:solidFill>
                  <a:srgbClr val="00429A"/>
                </a:solidFill>
                <a:latin typeface="Helvetica" charset="0"/>
                <a:cs typeface="+mn-cs"/>
              </a:rPr>
              <a:t>E</a:t>
            </a:r>
          </a:p>
        </p:txBody>
      </p:sp>
      <p:sp>
        <p:nvSpPr>
          <p:cNvPr id="222216" name="Rectangle 8"/>
          <p:cNvSpPr>
            <a:spLocks noChangeArrowheads="1"/>
          </p:cNvSpPr>
          <p:nvPr/>
        </p:nvSpPr>
        <p:spPr bwMode="auto">
          <a:xfrm>
            <a:off x="5202121" y="3348285"/>
            <a:ext cx="568759" cy="8111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254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sz="5500" b="1" dirty="0">
                <a:solidFill>
                  <a:srgbClr val="00429A"/>
                </a:solidFill>
                <a:latin typeface="Helvetica" charset="0"/>
                <a:cs typeface="+mn-cs"/>
              </a:rPr>
              <a:t>4</a:t>
            </a:r>
          </a:p>
        </p:txBody>
      </p:sp>
      <p:sp>
        <p:nvSpPr>
          <p:cNvPr id="222217" name="Rectangle 9"/>
          <p:cNvSpPr>
            <a:spLocks noChangeArrowheads="1"/>
          </p:cNvSpPr>
          <p:nvPr/>
        </p:nvSpPr>
        <p:spPr bwMode="auto">
          <a:xfrm>
            <a:off x="7157168" y="3330223"/>
            <a:ext cx="607331" cy="8111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254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sz="5500" b="1" dirty="0">
                <a:solidFill>
                  <a:srgbClr val="00429A"/>
                </a:solidFill>
                <a:latin typeface="Helvetica" charset="0"/>
                <a:cs typeface="+mn-cs"/>
              </a:rPr>
              <a:t>F</a:t>
            </a:r>
          </a:p>
        </p:txBody>
      </p:sp>
      <p:sp>
        <p:nvSpPr>
          <p:cNvPr id="222218" name="Rectangle 10"/>
          <p:cNvSpPr>
            <a:spLocks noChangeArrowheads="1"/>
          </p:cNvSpPr>
          <p:nvPr/>
        </p:nvSpPr>
        <p:spPr bwMode="auto">
          <a:xfrm>
            <a:off x="9083242" y="3330223"/>
            <a:ext cx="568759" cy="8111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254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sz="5500" b="1" dirty="0">
                <a:solidFill>
                  <a:srgbClr val="00429A"/>
                </a:solidFill>
                <a:latin typeface="Helvetica" charset="0"/>
                <a:cs typeface="+mn-cs"/>
              </a:rPr>
              <a:t>7</a:t>
            </a:r>
          </a:p>
        </p:txBody>
      </p:sp>
      <p:sp>
        <p:nvSpPr>
          <p:cNvPr id="222219" name="Rectangle 11"/>
          <p:cNvSpPr>
            <a:spLocks noChangeArrowheads="1"/>
          </p:cNvSpPr>
          <p:nvPr/>
        </p:nvSpPr>
        <p:spPr bwMode="auto">
          <a:xfrm>
            <a:off x="2336710" y="5339646"/>
            <a:ext cx="8125922" cy="261514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254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defTabSz="1257563">
              <a:lnSpc>
                <a:spcPct val="85000"/>
              </a:lnSpc>
              <a:defRPr/>
            </a:pPr>
            <a:r>
              <a:rPr lang="en-GB" sz="3400" dirty="0">
                <a:cs typeface="+mn-cs"/>
              </a:rPr>
              <a:t>"</a:t>
            </a:r>
            <a:r>
              <a:rPr lang="en-GB" sz="3400" dirty="0">
                <a:solidFill>
                  <a:srgbClr val="33CC33"/>
                </a:solidFill>
                <a:cs typeface="+mn-cs"/>
              </a:rPr>
              <a:t>If there is a vowel on one side of a card then</a:t>
            </a:r>
          </a:p>
          <a:p>
            <a:pPr defTabSz="1257563">
              <a:lnSpc>
                <a:spcPct val="85000"/>
              </a:lnSpc>
              <a:defRPr/>
            </a:pPr>
            <a:r>
              <a:rPr lang="en-GB" sz="3400" dirty="0">
                <a:solidFill>
                  <a:srgbClr val="33CC33"/>
                </a:solidFill>
                <a:cs typeface="+mn-cs"/>
              </a:rPr>
              <a:t>there will be an even number on the other"</a:t>
            </a:r>
          </a:p>
          <a:p>
            <a:pPr defTabSz="1257563">
              <a:lnSpc>
                <a:spcPct val="85000"/>
              </a:lnSpc>
              <a:defRPr/>
            </a:pPr>
            <a:endParaRPr lang="en-GB" sz="3400" dirty="0">
              <a:cs typeface="+mn-cs"/>
            </a:endParaRPr>
          </a:p>
          <a:p>
            <a:pPr defTabSz="1257563">
              <a:lnSpc>
                <a:spcPct val="85000"/>
              </a:lnSpc>
              <a:defRPr/>
            </a:pPr>
            <a:r>
              <a:rPr lang="en-GB" sz="3400" dirty="0">
                <a:solidFill>
                  <a:srgbClr val="00429A"/>
                </a:solidFill>
                <a:cs typeface="+mn-cs"/>
              </a:rPr>
              <a:t>How many cards must you turn over in order</a:t>
            </a:r>
          </a:p>
          <a:p>
            <a:pPr defTabSz="1257563">
              <a:lnSpc>
                <a:spcPct val="85000"/>
              </a:lnSpc>
              <a:defRPr/>
            </a:pPr>
            <a:r>
              <a:rPr lang="en-GB" sz="3400" dirty="0">
                <a:solidFill>
                  <a:srgbClr val="00429A"/>
                </a:solidFill>
                <a:cs typeface="+mn-cs"/>
              </a:rPr>
              <a:t>to test the validity of this statement</a:t>
            </a:r>
            <a:r>
              <a:rPr lang="en-IE" sz="3400" dirty="0">
                <a:solidFill>
                  <a:srgbClr val="00429A"/>
                </a:solidFill>
                <a:cs typeface="+mn-cs"/>
              </a:rPr>
              <a:t>?</a:t>
            </a:r>
            <a:endParaRPr lang="en-GB" sz="3400" dirty="0">
              <a:solidFill>
                <a:srgbClr val="00429A"/>
              </a:solidFill>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2219"/>
                                        </p:tgtEl>
                                        <p:attrNameLst>
                                          <p:attrName>style.visibility</p:attrName>
                                        </p:attrNameLst>
                                      </p:cBhvr>
                                      <p:to>
                                        <p:strVal val="visible"/>
                                      </p:to>
                                    </p:set>
                                    <p:animEffect transition="in" filter="fade">
                                      <p:cBhvr>
                                        <p:cTn id="7" dur="1000"/>
                                        <p:tgtEl>
                                          <p:spTgt spid="222219"/>
                                        </p:tgtEl>
                                      </p:cBhvr>
                                    </p:animEffect>
                                    <p:anim calcmode="lin" valueType="num">
                                      <p:cBhvr>
                                        <p:cTn id="8" dur="1000" fill="hold"/>
                                        <p:tgtEl>
                                          <p:spTgt spid="222219"/>
                                        </p:tgtEl>
                                        <p:attrNameLst>
                                          <p:attrName>ppt_x</p:attrName>
                                        </p:attrNameLst>
                                      </p:cBhvr>
                                      <p:tavLst>
                                        <p:tav tm="0">
                                          <p:val>
                                            <p:strVal val="#ppt_x"/>
                                          </p:val>
                                        </p:tav>
                                        <p:tav tm="100000">
                                          <p:val>
                                            <p:strVal val="#ppt_x"/>
                                          </p:val>
                                        </p:tav>
                                      </p:tavLst>
                                    </p:anim>
                                    <p:anim calcmode="lin" valueType="num">
                                      <p:cBhvr>
                                        <p:cTn id="9" dur="1000" fill="hold"/>
                                        <p:tgtEl>
                                          <p:spTgt spid="2222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219" grpId="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ChangeArrowheads="1"/>
          </p:cNvSpPr>
          <p:nvPr>
            <p:ph type="title"/>
          </p:nvPr>
        </p:nvSpPr>
        <p:spPr>
          <a:xfrm>
            <a:off x="2718364" y="268288"/>
            <a:ext cx="9112628" cy="713458"/>
          </a:xfrm>
        </p:spPr>
        <p:txBody>
          <a:bodyPr wrap="square"/>
          <a:lstStyle/>
          <a:p>
            <a:pPr>
              <a:defRPr/>
            </a:pPr>
            <a:r>
              <a:rPr lang="en-GB" dirty="0"/>
              <a:t>The Case for Knowledge Representation</a:t>
            </a:r>
            <a:endParaRPr lang="en-GB" dirty="0">
              <a:cs typeface="+mj-cs"/>
            </a:endParaRPr>
          </a:p>
        </p:txBody>
      </p:sp>
      <p:pic>
        <p:nvPicPr>
          <p:cNvPr id="223235" name="Picture 3"/>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79415" y="2941885"/>
            <a:ext cx="751839" cy="92794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pic>
        <p:nvPicPr>
          <p:cNvPr id="223236" name="Picture 4"/>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27449" y="2926081"/>
            <a:ext cx="666044" cy="83763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223237" name="Rectangle 5"/>
          <p:cNvSpPr>
            <a:spLocks noChangeArrowheads="1"/>
          </p:cNvSpPr>
          <p:nvPr/>
        </p:nvSpPr>
        <p:spPr bwMode="auto">
          <a:xfrm>
            <a:off x="4833903" y="3038969"/>
            <a:ext cx="505742" cy="715716"/>
          </a:xfrm>
          <a:prstGeom prst="rect">
            <a:avLst/>
          </a:prstGeom>
          <a:solidFill>
            <a:srgbClr val="02FCA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3238" name="Rectangle 6"/>
          <p:cNvSpPr>
            <a:spLocks noChangeArrowheads="1"/>
          </p:cNvSpPr>
          <p:nvPr/>
        </p:nvSpPr>
        <p:spPr bwMode="auto">
          <a:xfrm>
            <a:off x="5567680" y="3038969"/>
            <a:ext cx="505742" cy="715716"/>
          </a:xfrm>
          <a:prstGeom prst="rect">
            <a:avLst/>
          </a:prstGeom>
          <a:solidFill>
            <a:srgbClr val="02FCA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3239" name="Rectangle 7"/>
          <p:cNvSpPr>
            <a:spLocks noChangeArrowheads="1"/>
          </p:cNvSpPr>
          <p:nvPr/>
        </p:nvSpPr>
        <p:spPr bwMode="auto">
          <a:xfrm>
            <a:off x="6301459" y="3038969"/>
            <a:ext cx="505742" cy="715716"/>
          </a:xfrm>
          <a:prstGeom prst="rect">
            <a:avLst/>
          </a:prstGeom>
          <a:solidFill>
            <a:srgbClr val="02FCA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3240" name="Rectangle 8"/>
          <p:cNvSpPr>
            <a:spLocks noChangeArrowheads="1"/>
          </p:cNvSpPr>
          <p:nvPr/>
        </p:nvSpPr>
        <p:spPr bwMode="auto">
          <a:xfrm>
            <a:off x="7035235" y="3038969"/>
            <a:ext cx="508001" cy="715716"/>
          </a:xfrm>
          <a:prstGeom prst="rect">
            <a:avLst/>
          </a:prstGeom>
          <a:solidFill>
            <a:srgbClr val="02FCA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3241" name="Rectangle 9"/>
          <p:cNvSpPr>
            <a:spLocks noChangeArrowheads="1"/>
          </p:cNvSpPr>
          <p:nvPr/>
        </p:nvSpPr>
        <p:spPr bwMode="auto">
          <a:xfrm>
            <a:off x="7769015" y="3038969"/>
            <a:ext cx="507999" cy="715716"/>
          </a:xfrm>
          <a:prstGeom prst="rect">
            <a:avLst/>
          </a:prstGeom>
          <a:solidFill>
            <a:srgbClr val="02FCA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3242" name="Rectangle 10"/>
          <p:cNvSpPr>
            <a:spLocks noChangeArrowheads="1"/>
          </p:cNvSpPr>
          <p:nvPr/>
        </p:nvSpPr>
        <p:spPr bwMode="auto">
          <a:xfrm>
            <a:off x="4097868" y="3038969"/>
            <a:ext cx="507999" cy="715716"/>
          </a:xfrm>
          <a:prstGeom prst="rect">
            <a:avLst/>
          </a:prstGeom>
          <a:solidFill>
            <a:srgbClr val="02FCA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3243" name="Rectangle 11"/>
          <p:cNvSpPr>
            <a:spLocks noChangeArrowheads="1"/>
          </p:cNvSpPr>
          <p:nvPr/>
        </p:nvSpPr>
        <p:spPr bwMode="auto">
          <a:xfrm>
            <a:off x="6197601" y="4086579"/>
            <a:ext cx="505742" cy="717973"/>
          </a:xfrm>
          <a:prstGeom prst="rect">
            <a:avLst/>
          </a:prstGeom>
          <a:solidFill>
            <a:srgbClr val="02FCA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3244" name="Rectangle 12"/>
          <p:cNvSpPr>
            <a:spLocks noChangeArrowheads="1"/>
          </p:cNvSpPr>
          <p:nvPr/>
        </p:nvSpPr>
        <p:spPr bwMode="auto">
          <a:xfrm>
            <a:off x="5461566" y="4086579"/>
            <a:ext cx="507999" cy="717973"/>
          </a:xfrm>
          <a:prstGeom prst="rect">
            <a:avLst/>
          </a:prstGeom>
          <a:solidFill>
            <a:srgbClr val="02FCA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3245" name="Rectangle 13"/>
          <p:cNvSpPr>
            <a:spLocks noChangeArrowheads="1"/>
          </p:cNvSpPr>
          <p:nvPr/>
        </p:nvSpPr>
        <p:spPr bwMode="auto">
          <a:xfrm>
            <a:off x="4727787" y="4086579"/>
            <a:ext cx="508001" cy="717973"/>
          </a:xfrm>
          <a:prstGeom prst="rect">
            <a:avLst/>
          </a:prstGeom>
          <a:solidFill>
            <a:srgbClr val="02FCA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23246" name="Rectangle 14"/>
          <p:cNvSpPr>
            <a:spLocks noChangeArrowheads="1"/>
          </p:cNvSpPr>
          <p:nvPr/>
        </p:nvSpPr>
        <p:spPr bwMode="auto">
          <a:xfrm>
            <a:off x="4165635" y="3267006"/>
            <a:ext cx="347664" cy="39376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b="1">
                <a:latin typeface="Helvetica" charset="0"/>
                <a:cs typeface="+mn-cs"/>
              </a:rPr>
              <a:t>1</a:t>
            </a:r>
          </a:p>
        </p:txBody>
      </p:sp>
      <p:sp>
        <p:nvSpPr>
          <p:cNvPr id="223247" name="Rectangle 15"/>
          <p:cNvSpPr>
            <a:spLocks noChangeArrowheads="1"/>
          </p:cNvSpPr>
          <p:nvPr/>
        </p:nvSpPr>
        <p:spPr bwMode="auto">
          <a:xfrm>
            <a:off x="4793298" y="4314615"/>
            <a:ext cx="347664" cy="39376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b="1">
                <a:latin typeface="Helvetica" charset="0"/>
                <a:cs typeface="+mn-cs"/>
              </a:rPr>
              <a:t>2</a:t>
            </a:r>
          </a:p>
        </p:txBody>
      </p:sp>
      <p:sp>
        <p:nvSpPr>
          <p:cNvPr id="223248" name="Rectangle 16"/>
          <p:cNvSpPr>
            <a:spLocks noChangeArrowheads="1"/>
          </p:cNvSpPr>
          <p:nvPr/>
        </p:nvSpPr>
        <p:spPr bwMode="auto">
          <a:xfrm>
            <a:off x="6263110" y="4314615"/>
            <a:ext cx="347664" cy="39376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b="1">
                <a:latin typeface="Helvetica" charset="0"/>
                <a:cs typeface="+mn-cs"/>
              </a:rPr>
              <a:t>3</a:t>
            </a:r>
          </a:p>
        </p:txBody>
      </p:sp>
      <p:sp>
        <p:nvSpPr>
          <p:cNvPr id="223249" name="Rectangle 17"/>
          <p:cNvSpPr>
            <a:spLocks noChangeArrowheads="1"/>
          </p:cNvSpPr>
          <p:nvPr/>
        </p:nvSpPr>
        <p:spPr bwMode="auto">
          <a:xfrm>
            <a:off x="6366968" y="3267006"/>
            <a:ext cx="347664" cy="39376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b="1">
                <a:latin typeface="Helvetica" charset="0"/>
                <a:cs typeface="+mn-cs"/>
              </a:rPr>
              <a:t>4</a:t>
            </a:r>
          </a:p>
        </p:txBody>
      </p:sp>
      <p:sp>
        <p:nvSpPr>
          <p:cNvPr id="223250" name="Rectangle 18"/>
          <p:cNvSpPr>
            <a:spLocks noChangeArrowheads="1"/>
          </p:cNvSpPr>
          <p:nvPr/>
        </p:nvSpPr>
        <p:spPr bwMode="auto">
          <a:xfrm>
            <a:off x="7100746" y="3267006"/>
            <a:ext cx="347664" cy="39376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b="1">
                <a:latin typeface="Helvetica" charset="0"/>
                <a:cs typeface="+mn-cs"/>
              </a:rPr>
              <a:t>5</a:t>
            </a:r>
          </a:p>
        </p:txBody>
      </p:sp>
      <p:sp>
        <p:nvSpPr>
          <p:cNvPr id="223251" name="Rectangle 19"/>
          <p:cNvSpPr>
            <a:spLocks noChangeArrowheads="1"/>
          </p:cNvSpPr>
          <p:nvPr/>
        </p:nvSpPr>
        <p:spPr bwMode="auto">
          <a:xfrm>
            <a:off x="7834523" y="3267006"/>
            <a:ext cx="347664" cy="39376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b="1">
                <a:latin typeface="Helvetica" charset="0"/>
                <a:cs typeface="+mn-cs"/>
              </a:rPr>
              <a:t>9</a:t>
            </a:r>
          </a:p>
        </p:txBody>
      </p:sp>
      <p:sp>
        <p:nvSpPr>
          <p:cNvPr id="223252" name="Rectangle 20"/>
          <p:cNvSpPr>
            <a:spLocks noChangeArrowheads="1"/>
          </p:cNvSpPr>
          <p:nvPr/>
        </p:nvSpPr>
        <p:spPr bwMode="auto">
          <a:xfrm>
            <a:off x="5527075" y="4314615"/>
            <a:ext cx="347664" cy="39376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b="1">
                <a:latin typeface="Helvetica" charset="0"/>
                <a:cs typeface="+mn-cs"/>
              </a:rPr>
              <a:t>7</a:t>
            </a:r>
          </a:p>
        </p:txBody>
      </p:sp>
      <p:sp>
        <p:nvSpPr>
          <p:cNvPr id="223253" name="Rectangle 21"/>
          <p:cNvSpPr>
            <a:spLocks noChangeArrowheads="1"/>
          </p:cNvSpPr>
          <p:nvPr/>
        </p:nvSpPr>
        <p:spPr bwMode="auto">
          <a:xfrm>
            <a:off x="4899412" y="3267006"/>
            <a:ext cx="347664" cy="39376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b="1">
                <a:latin typeface="Helvetica" charset="0"/>
                <a:cs typeface="+mn-cs"/>
              </a:rPr>
              <a:t>8</a:t>
            </a:r>
          </a:p>
        </p:txBody>
      </p:sp>
      <p:sp>
        <p:nvSpPr>
          <p:cNvPr id="223254" name="Rectangle 22"/>
          <p:cNvSpPr>
            <a:spLocks noChangeArrowheads="1"/>
          </p:cNvSpPr>
          <p:nvPr/>
        </p:nvSpPr>
        <p:spPr bwMode="auto">
          <a:xfrm>
            <a:off x="5633191" y="3267006"/>
            <a:ext cx="347664" cy="39376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r" defTabSz="1257563">
              <a:lnSpc>
                <a:spcPct val="85000"/>
              </a:lnSpc>
              <a:defRPr/>
            </a:pPr>
            <a:r>
              <a:rPr lang="en-GB" b="1">
                <a:latin typeface="Helvetica" charset="0"/>
                <a:cs typeface="+mn-cs"/>
              </a:rPr>
              <a:t>6</a:t>
            </a:r>
          </a:p>
        </p:txBody>
      </p:sp>
      <p:sp>
        <p:nvSpPr>
          <p:cNvPr id="223255" name="Rectangle 23"/>
          <p:cNvSpPr>
            <a:spLocks noChangeArrowheads="1"/>
          </p:cNvSpPr>
          <p:nvPr/>
        </p:nvSpPr>
        <p:spPr bwMode="auto">
          <a:xfrm>
            <a:off x="702823" y="5310293"/>
            <a:ext cx="11136311" cy="42455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defTabSz="1257563">
              <a:lnSpc>
                <a:spcPct val="85000"/>
              </a:lnSpc>
              <a:defRPr/>
            </a:pPr>
            <a:r>
              <a:rPr lang="en-GB" sz="3400" dirty="0">
                <a:solidFill>
                  <a:srgbClr val="00429A"/>
                </a:solidFill>
                <a:cs typeface="+mn-cs"/>
              </a:rPr>
              <a:t>Players alternatively choose a card </a:t>
            </a:r>
          </a:p>
          <a:p>
            <a:pPr defTabSz="1257563">
              <a:lnSpc>
                <a:spcPct val="85000"/>
              </a:lnSpc>
              <a:defRPr/>
            </a:pPr>
            <a:r>
              <a:rPr lang="en-GB" sz="3400" dirty="0">
                <a:solidFill>
                  <a:srgbClr val="00429A"/>
                </a:solidFill>
                <a:cs typeface="+mn-cs"/>
              </a:rPr>
              <a:t>until they select three cards in total </a:t>
            </a:r>
          </a:p>
          <a:p>
            <a:pPr defTabSz="1257563">
              <a:lnSpc>
                <a:spcPct val="85000"/>
              </a:lnSpc>
              <a:defRPr/>
            </a:pPr>
            <a:endParaRPr lang="en-GB" sz="3400" dirty="0">
              <a:solidFill>
                <a:srgbClr val="00429A"/>
              </a:solidFill>
              <a:cs typeface="+mn-cs"/>
            </a:endParaRPr>
          </a:p>
          <a:p>
            <a:pPr defTabSz="1257563">
              <a:lnSpc>
                <a:spcPct val="85000"/>
              </a:lnSpc>
              <a:defRPr/>
            </a:pPr>
            <a:r>
              <a:rPr lang="en-GB" sz="3400" dirty="0">
                <a:solidFill>
                  <a:srgbClr val="00429A"/>
                </a:solidFill>
                <a:cs typeface="+mn-cs"/>
              </a:rPr>
              <a:t>The Object of the Game is to obtain a total of 15 and ensuring </a:t>
            </a:r>
            <a:endParaRPr lang="en-IE" sz="3400" dirty="0">
              <a:solidFill>
                <a:srgbClr val="00429A"/>
              </a:solidFill>
              <a:cs typeface="+mn-cs"/>
            </a:endParaRPr>
          </a:p>
          <a:p>
            <a:pPr defTabSz="1257563">
              <a:lnSpc>
                <a:spcPct val="85000"/>
              </a:lnSpc>
              <a:defRPr/>
            </a:pPr>
            <a:r>
              <a:rPr lang="en-GB" sz="3400" dirty="0">
                <a:solidFill>
                  <a:srgbClr val="00429A"/>
                </a:solidFill>
                <a:cs typeface="+mn-cs"/>
              </a:rPr>
              <a:t>your opponent</a:t>
            </a:r>
            <a:r>
              <a:rPr lang="en-IE" sz="3400" dirty="0">
                <a:solidFill>
                  <a:srgbClr val="00429A"/>
                </a:solidFill>
                <a:cs typeface="+mn-cs"/>
              </a:rPr>
              <a:t> </a:t>
            </a:r>
            <a:r>
              <a:rPr lang="en-GB" sz="3400" dirty="0">
                <a:solidFill>
                  <a:srgbClr val="00429A"/>
                </a:solidFill>
                <a:cs typeface="+mn-cs"/>
              </a:rPr>
              <a:t>does not acquire a total of 15. </a:t>
            </a:r>
          </a:p>
          <a:p>
            <a:pPr defTabSz="1257563">
              <a:lnSpc>
                <a:spcPct val="85000"/>
              </a:lnSpc>
              <a:defRPr/>
            </a:pPr>
            <a:endParaRPr lang="en-GB" sz="3400" dirty="0">
              <a:solidFill>
                <a:srgbClr val="00429A"/>
              </a:solidFill>
              <a:cs typeface="+mn-cs"/>
            </a:endParaRPr>
          </a:p>
          <a:p>
            <a:pPr defTabSz="1257563">
              <a:lnSpc>
                <a:spcPct val="85000"/>
              </a:lnSpc>
              <a:defRPr/>
            </a:pPr>
            <a:r>
              <a:rPr lang="en-GB" sz="3400" dirty="0">
                <a:solidFill>
                  <a:schemeClr val="tx2"/>
                </a:solidFill>
                <a:cs typeface="+mn-cs"/>
              </a:rPr>
              <a:t>What strategy would you adopt?</a:t>
            </a:r>
          </a:p>
          <a:p>
            <a:pPr defTabSz="1257563">
              <a:defRPr/>
            </a:pPr>
            <a:endParaRPr lang="en-GB" sz="3400" dirty="0">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3255"/>
                                        </p:tgtEl>
                                        <p:attrNameLst>
                                          <p:attrName>style.visibility</p:attrName>
                                        </p:attrNameLst>
                                      </p:cBhvr>
                                      <p:to>
                                        <p:strVal val="visible"/>
                                      </p:to>
                                    </p:set>
                                    <p:animEffect transition="in" filter="fade">
                                      <p:cBhvr>
                                        <p:cTn id="7" dur="1000"/>
                                        <p:tgtEl>
                                          <p:spTgt spid="223255"/>
                                        </p:tgtEl>
                                      </p:cBhvr>
                                    </p:animEffect>
                                    <p:anim calcmode="lin" valueType="num">
                                      <p:cBhvr>
                                        <p:cTn id="8" dur="1000" fill="hold"/>
                                        <p:tgtEl>
                                          <p:spTgt spid="223255"/>
                                        </p:tgtEl>
                                        <p:attrNameLst>
                                          <p:attrName>ppt_x</p:attrName>
                                        </p:attrNameLst>
                                      </p:cBhvr>
                                      <p:tavLst>
                                        <p:tav tm="0">
                                          <p:val>
                                            <p:strVal val="#ppt_x"/>
                                          </p:val>
                                        </p:tav>
                                        <p:tav tm="100000">
                                          <p:val>
                                            <p:strVal val="#ppt_x"/>
                                          </p:val>
                                        </p:tav>
                                      </p:tavLst>
                                    </p:anim>
                                    <p:anim calcmode="lin" valueType="num">
                                      <p:cBhvr>
                                        <p:cTn id="9" dur="1000" fill="hold"/>
                                        <p:tgtEl>
                                          <p:spTgt spid="2232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3255" grpId="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42160" y="340296"/>
            <a:ext cx="4287519" cy="740551"/>
          </a:xfrm>
        </p:spPr>
        <p:txBody>
          <a:bodyPr/>
          <a:lstStyle/>
          <a:p>
            <a:pPr>
              <a:defRPr/>
            </a:pPr>
            <a:r>
              <a:rPr lang="en-US" dirty="0">
                <a:cs typeface="+mj-cs"/>
              </a:rPr>
              <a:t>Things to Do!</a:t>
            </a:r>
          </a:p>
        </p:txBody>
      </p:sp>
      <p:pic>
        <p:nvPicPr>
          <p:cNvPr id="26626" name="Picture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4702" y="2725138"/>
            <a:ext cx="1715911" cy="158947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6627" name="Content Placeholder 5"/>
          <p:cNvSpPr>
            <a:spLocks noGrp="1"/>
          </p:cNvSpPr>
          <p:nvPr>
            <p:ph idx="1"/>
          </p:nvPr>
        </p:nvSpPr>
        <p:spPr bwMode="auto">
          <a:xfrm>
            <a:off x="3020907" y="2725138"/>
            <a:ext cx="8733084" cy="4901635"/>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30046" tIns="65023" rIns="130046" bIns="65023" numCol="1" anchor="t" anchorCtr="0" compatLnSpc="1">
            <a:prstTxWarp prst="textNoShape">
              <a:avLst/>
            </a:prstTxWarp>
          </a:bodyPr>
          <a:lstStyle/>
          <a:p>
            <a:pPr marL="0" indent="0">
              <a:buNone/>
            </a:pPr>
            <a:r>
              <a:rPr lang="en-US" dirty="0">
                <a:solidFill>
                  <a:srgbClr val="003174"/>
                </a:solidFill>
                <a:latin typeface="Times" charset="0"/>
                <a:ea typeface="ＭＳ Ｐゴシック" charset="0"/>
              </a:rPr>
              <a:t>Watch Marvin </a:t>
            </a:r>
            <a:r>
              <a:rPr lang="en-US" dirty="0" err="1">
                <a:solidFill>
                  <a:srgbClr val="003174"/>
                </a:solidFill>
                <a:latin typeface="Times" charset="0"/>
                <a:ea typeface="ＭＳ Ｐゴシック" charset="0"/>
              </a:rPr>
              <a:t>Minsky</a:t>
            </a:r>
            <a:r>
              <a:rPr lang="en-US" dirty="0">
                <a:solidFill>
                  <a:srgbClr val="003174"/>
                </a:solidFill>
                <a:latin typeface="Times" charset="0"/>
                <a:ea typeface="ＭＳ Ｐゴシック" charset="0"/>
              </a:rPr>
              <a:t> Interview:</a:t>
            </a:r>
          </a:p>
          <a:p>
            <a:pPr marL="0" indent="0">
              <a:buNone/>
            </a:pPr>
            <a:r>
              <a:rPr lang="en-US" dirty="0">
                <a:solidFill>
                  <a:schemeClr val="tx2"/>
                </a:solidFill>
                <a:latin typeface="Times" charset="0"/>
                <a:ea typeface="ＭＳ Ｐゴシック" charset="0"/>
              </a:rPr>
              <a:t>https://</a:t>
            </a:r>
            <a:r>
              <a:rPr lang="en-US" dirty="0" err="1">
                <a:solidFill>
                  <a:schemeClr val="tx2"/>
                </a:solidFill>
                <a:latin typeface="Times" charset="0"/>
                <a:ea typeface="ＭＳ Ｐゴシック" charset="0"/>
              </a:rPr>
              <a:t>www.youtube.com</a:t>
            </a:r>
            <a:r>
              <a:rPr lang="en-US" dirty="0">
                <a:solidFill>
                  <a:schemeClr val="tx2"/>
                </a:solidFill>
                <a:latin typeface="Times" charset="0"/>
                <a:ea typeface="ＭＳ Ｐゴシック" charset="0"/>
              </a:rPr>
              <a:t>/</a:t>
            </a:r>
            <a:r>
              <a:rPr lang="en-US" dirty="0" err="1">
                <a:solidFill>
                  <a:schemeClr val="tx2"/>
                </a:solidFill>
                <a:latin typeface="Times" charset="0"/>
                <a:ea typeface="ＭＳ Ｐゴシック" charset="0"/>
              </a:rPr>
              <a:t>watch?v</a:t>
            </a:r>
            <a:r>
              <a:rPr lang="en-US" dirty="0">
                <a:solidFill>
                  <a:schemeClr val="tx2"/>
                </a:solidFill>
                <a:latin typeface="Times" charset="0"/>
                <a:ea typeface="ＭＳ Ｐゴシック" charset="0"/>
              </a:rPr>
              <a:t>=EI0NXTrS5Pw</a:t>
            </a:r>
          </a:p>
          <a:p>
            <a:pPr marL="0" indent="0">
              <a:buNone/>
            </a:pPr>
            <a:endParaRPr lang="en-US" dirty="0">
              <a:latin typeface="Times" charset="0"/>
              <a:ea typeface="ＭＳ Ｐゴシック" charset="0"/>
            </a:endParaRPr>
          </a:p>
        </p:txBody>
      </p:sp>
    </p:spTree>
    <p:extLst>
      <p:ext uri="{BB962C8B-B14F-4D97-AF65-F5344CB8AC3E}">
        <p14:creationId xmlns:p14="http://schemas.microsoft.com/office/powerpoint/2010/main" val="229949578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042" name="Rectangle 2"/>
          <p:cNvSpPr>
            <a:spLocks noGrp="1" noChangeArrowheads="1"/>
          </p:cNvSpPr>
          <p:nvPr>
            <p:ph type="title"/>
          </p:nvPr>
        </p:nvSpPr>
        <p:spPr>
          <a:xfrm>
            <a:off x="3364089" y="340296"/>
            <a:ext cx="6366933" cy="713458"/>
          </a:xfrm>
        </p:spPr>
        <p:txBody>
          <a:bodyPr/>
          <a:lstStyle/>
          <a:p>
            <a:pPr>
              <a:defRPr/>
            </a:pPr>
            <a:r>
              <a:rPr lang="en-IE" dirty="0">
                <a:cs typeface="+mj-cs"/>
              </a:rPr>
              <a:t>Lecture II Objectives</a:t>
            </a:r>
            <a:endParaRPr lang="en-GB" dirty="0">
              <a:cs typeface="+mj-cs"/>
            </a:endParaRPr>
          </a:p>
        </p:txBody>
      </p:sp>
      <p:sp>
        <p:nvSpPr>
          <p:cNvPr id="343043" name="Text Box 3"/>
          <p:cNvSpPr txBox="1">
            <a:spLocks noChangeArrowheads="1"/>
          </p:cNvSpPr>
          <p:nvPr/>
        </p:nvSpPr>
        <p:spPr bwMode="auto">
          <a:xfrm>
            <a:off x="1043967" y="2709333"/>
            <a:ext cx="10803979" cy="54558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spAutoFit/>
          </a:bodyPr>
          <a:lstStyle/>
          <a:p>
            <a:pPr algn="l">
              <a:buFont typeface="Wingdings" charset="0"/>
              <a:buChar char="q"/>
              <a:defRPr/>
            </a:pPr>
            <a:r>
              <a:rPr lang="en-IE" sz="3400" dirty="0">
                <a:solidFill>
                  <a:srgbClr val="00429A"/>
                </a:solidFill>
                <a:cs typeface="+mn-cs"/>
              </a:rPr>
              <a:t>   To introduce the origins of AI;</a:t>
            </a:r>
          </a:p>
          <a:p>
            <a:pPr algn="l">
              <a:defRPr/>
            </a:pPr>
            <a:endParaRPr lang="en-IE" sz="3400" dirty="0">
              <a:solidFill>
                <a:srgbClr val="00429A"/>
              </a:solidFill>
              <a:cs typeface="+mn-cs"/>
            </a:endParaRPr>
          </a:p>
          <a:p>
            <a:pPr algn="l">
              <a:buFont typeface="Wingdings" charset="0"/>
              <a:buChar char="q"/>
              <a:defRPr/>
            </a:pPr>
            <a:r>
              <a:rPr lang="en-IE" sz="3400" dirty="0">
                <a:solidFill>
                  <a:srgbClr val="00429A"/>
                </a:solidFill>
                <a:cs typeface="+mn-cs"/>
              </a:rPr>
              <a:t>   To consider if machines can Think;</a:t>
            </a:r>
          </a:p>
          <a:p>
            <a:pPr algn="l">
              <a:buFont typeface="Wingdings" charset="0"/>
              <a:buChar char="q"/>
              <a:defRPr/>
            </a:pPr>
            <a:endParaRPr lang="en-IE" sz="3400" dirty="0">
              <a:solidFill>
                <a:srgbClr val="00429A"/>
              </a:solidFill>
              <a:cs typeface="+mn-cs"/>
            </a:endParaRPr>
          </a:p>
          <a:p>
            <a:pPr algn="l">
              <a:buFont typeface="Wingdings" charset="0"/>
              <a:buChar char="q"/>
              <a:defRPr/>
            </a:pPr>
            <a:r>
              <a:rPr lang="en-IE" sz="3400" dirty="0">
                <a:solidFill>
                  <a:srgbClr val="00429A"/>
                </a:solidFill>
                <a:cs typeface="+mn-cs"/>
              </a:rPr>
              <a:t>   To examine the simple operation of a </a:t>
            </a:r>
            <a:r>
              <a:rPr lang="en-IE" sz="3400" i="1" dirty="0">
                <a:solidFill>
                  <a:srgbClr val="00429A"/>
                </a:solidFill>
                <a:cs typeface="+mn-cs"/>
              </a:rPr>
              <a:t>Knowledge Based</a:t>
            </a:r>
          </a:p>
          <a:p>
            <a:pPr algn="l">
              <a:defRPr/>
            </a:pPr>
            <a:r>
              <a:rPr lang="en-IE" sz="3400" i="1" dirty="0">
                <a:solidFill>
                  <a:srgbClr val="00429A"/>
                </a:solidFill>
                <a:cs typeface="+mn-cs"/>
              </a:rPr>
              <a:t>       /Expert System;</a:t>
            </a:r>
          </a:p>
          <a:p>
            <a:pPr marL="457200" indent="-457200" algn="l">
              <a:buFont typeface="Arial"/>
              <a:buChar char="•"/>
              <a:defRPr/>
            </a:pPr>
            <a:endParaRPr lang="en-IE" sz="3400" dirty="0">
              <a:solidFill>
                <a:srgbClr val="00429A"/>
              </a:solidFill>
              <a:cs typeface="+mn-cs"/>
            </a:endParaRPr>
          </a:p>
          <a:p>
            <a:pPr algn="l">
              <a:buFont typeface="Wingdings" charset="0"/>
              <a:buChar char="q"/>
              <a:defRPr/>
            </a:pPr>
            <a:r>
              <a:rPr lang="en-IE" sz="3400" dirty="0">
                <a:solidFill>
                  <a:srgbClr val="00429A"/>
                </a:solidFill>
                <a:cs typeface="+mn-cs"/>
              </a:rPr>
              <a:t>   To describe the Knowledge Engineering Lifecycle;</a:t>
            </a:r>
          </a:p>
          <a:p>
            <a:pPr algn="l">
              <a:buFont typeface="Wingdings" charset="0"/>
              <a:buChar char="q"/>
              <a:defRPr/>
            </a:pPr>
            <a:endParaRPr lang="en-GB" sz="3400" dirty="0">
              <a:solidFill>
                <a:srgbClr val="00429A"/>
              </a:solidFill>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Rectangle 2"/>
          <p:cNvSpPr>
            <a:spLocks noGrp="1" noChangeArrowheads="1"/>
          </p:cNvSpPr>
          <p:nvPr>
            <p:ph type="title"/>
          </p:nvPr>
        </p:nvSpPr>
        <p:spPr>
          <a:xfrm>
            <a:off x="3637281" y="340296"/>
            <a:ext cx="5764106" cy="713458"/>
          </a:xfrm>
        </p:spPr>
        <p:txBody>
          <a:bodyPr/>
          <a:lstStyle/>
          <a:p>
            <a:pPr>
              <a:defRPr/>
            </a:pPr>
            <a:r>
              <a:rPr lang="en-GB" dirty="0"/>
              <a:t>A Short</a:t>
            </a:r>
            <a:r>
              <a:rPr lang="en-GB" dirty="0">
                <a:cs typeface="+mj-cs"/>
              </a:rPr>
              <a:t> History of AI </a:t>
            </a:r>
          </a:p>
        </p:txBody>
      </p:sp>
      <p:sp>
        <p:nvSpPr>
          <p:cNvPr id="224259" name="Rectangle 3"/>
          <p:cNvSpPr>
            <a:spLocks noChangeArrowheads="1"/>
          </p:cNvSpPr>
          <p:nvPr/>
        </p:nvSpPr>
        <p:spPr bwMode="auto">
          <a:xfrm>
            <a:off x="1250299" y="2703325"/>
            <a:ext cx="9978142" cy="685399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l" defTabSz="1257563">
              <a:lnSpc>
                <a:spcPct val="85000"/>
              </a:lnSpc>
              <a:defRPr/>
            </a:pPr>
            <a:r>
              <a:rPr lang="en-GB" sz="3400" dirty="0">
                <a:solidFill>
                  <a:srgbClr val="00429A"/>
                </a:solidFill>
                <a:cs typeface="+mn-cs"/>
              </a:rPr>
              <a:t>The term Artificial Intelligence is normally attributed </a:t>
            </a:r>
          </a:p>
          <a:p>
            <a:pPr algn="l" defTabSz="1257563">
              <a:lnSpc>
                <a:spcPct val="85000"/>
              </a:lnSpc>
              <a:defRPr/>
            </a:pPr>
            <a:r>
              <a:rPr lang="en-GB" sz="3400" dirty="0">
                <a:solidFill>
                  <a:srgbClr val="00429A"/>
                </a:solidFill>
                <a:cs typeface="+mn-cs"/>
              </a:rPr>
              <a:t> to John McCarthy.  </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In 1956 he organised a conference which was to enable </a:t>
            </a:r>
          </a:p>
          <a:p>
            <a:pPr algn="l" defTabSz="1257563">
              <a:lnSpc>
                <a:spcPct val="85000"/>
              </a:lnSpc>
              <a:defRPr/>
            </a:pPr>
            <a:r>
              <a:rPr lang="en-GB" sz="3400" dirty="0">
                <a:solidFill>
                  <a:srgbClr val="00429A"/>
                </a:solidFill>
                <a:cs typeface="+mn-cs"/>
              </a:rPr>
              <a:t>researchers in the field to share expertise. </a:t>
            </a:r>
          </a:p>
          <a:p>
            <a:pPr algn="l" defTabSz="1257563">
              <a:lnSpc>
                <a:spcPct val="85000"/>
              </a:lnSpc>
              <a:defRPr/>
            </a:pPr>
            <a:r>
              <a:rPr lang="en-GB" sz="3400" dirty="0">
                <a:solidFill>
                  <a:srgbClr val="00429A"/>
                </a:solidFill>
                <a:cs typeface="+mn-cs"/>
              </a:rPr>
              <a:t> </a:t>
            </a:r>
          </a:p>
          <a:p>
            <a:pPr algn="l" defTabSz="1257563">
              <a:lnSpc>
                <a:spcPct val="85000"/>
              </a:lnSpc>
              <a:defRPr/>
            </a:pPr>
            <a:r>
              <a:rPr lang="en-GB" sz="3400" dirty="0">
                <a:solidFill>
                  <a:srgbClr val="00429A"/>
                </a:solidFill>
                <a:cs typeface="+mn-cs"/>
              </a:rPr>
              <a:t>As a consequence of his actions the discipline of AI </a:t>
            </a:r>
          </a:p>
          <a:p>
            <a:pPr algn="l" defTabSz="1257563">
              <a:lnSpc>
                <a:spcPct val="85000"/>
              </a:lnSpc>
              <a:defRPr/>
            </a:pPr>
            <a:r>
              <a:rPr lang="en-GB" sz="3400" dirty="0">
                <a:solidFill>
                  <a:srgbClr val="00429A"/>
                </a:solidFill>
                <a:cs typeface="+mn-cs"/>
              </a:rPr>
              <a:t>was founded.  </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Some attendees namely, </a:t>
            </a:r>
            <a:r>
              <a:rPr lang="en-GB" sz="3400" i="1" dirty="0">
                <a:solidFill>
                  <a:srgbClr val="00429A"/>
                </a:solidFill>
                <a:cs typeface="+mn-cs"/>
              </a:rPr>
              <a:t>Allan Newell, Herbert Simon</a:t>
            </a:r>
            <a:r>
              <a:rPr lang="en-GB" sz="3400" dirty="0">
                <a:solidFill>
                  <a:srgbClr val="00429A"/>
                </a:solidFill>
                <a:cs typeface="+mn-cs"/>
              </a:rPr>
              <a:t> </a:t>
            </a:r>
          </a:p>
          <a:p>
            <a:pPr algn="l" defTabSz="1257563">
              <a:lnSpc>
                <a:spcPct val="85000"/>
              </a:lnSpc>
              <a:defRPr/>
            </a:pPr>
            <a:r>
              <a:rPr lang="en-GB" sz="3400" dirty="0">
                <a:solidFill>
                  <a:srgbClr val="00429A"/>
                </a:solidFill>
                <a:cs typeface="+mn-cs"/>
              </a:rPr>
              <a:t>and </a:t>
            </a:r>
            <a:r>
              <a:rPr lang="en-GB" sz="3400" i="1" dirty="0">
                <a:solidFill>
                  <a:srgbClr val="00429A"/>
                </a:solidFill>
                <a:cs typeface="+mn-cs"/>
              </a:rPr>
              <a:t>Marvin </a:t>
            </a:r>
            <a:r>
              <a:rPr lang="en-GB" sz="3400" i="1" dirty="0" err="1">
                <a:solidFill>
                  <a:srgbClr val="00429A"/>
                </a:solidFill>
                <a:cs typeface="+mn-cs"/>
              </a:rPr>
              <a:t>Minsky</a:t>
            </a:r>
            <a:r>
              <a:rPr lang="en-GB" sz="3400" dirty="0">
                <a:solidFill>
                  <a:srgbClr val="00429A"/>
                </a:solidFill>
                <a:cs typeface="+mn-cs"/>
              </a:rPr>
              <a:t> himself, are now without question </a:t>
            </a:r>
            <a:endParaRPr lang="en-IE" sz="3400" dirty="0">
              <a:solidFill>
                <a:srgbClr val="00429A"/>
              </a:solidFill>
              <a:cs typeface="+mn-cs"/>
            </a:endParaRPr>
          </a:p>
          <a:p>
            <a:pPr algn="l" defTabSz="1257563">
              <a:lnSpc>
                <a:spcPct val="85000"/>
              </a:lnSpc>
              <a:defRPr/>
            </a:pPr>
            <a:r>
              <a:rPr lang="en-GB" sz="3400" dirty="0">
                <a:solidFill>
                  <a:srgbClr val="00429A"/>
                </a:solidFill>
                <a:cs typeface="+mn-cs"/>
              </a:rPr>
              <a:t>the leading researchers in the field.</a:t>
            </a:r>
          </a:p>
          <a:p>
            <a:pPr algn="l" defTabSz="1257563">
              <a:defRPr/>
            </a:pPr>
            <a:endParaRPr lang="en-GB" sz="3400" dirty="0">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Rectangle 2"/>
          <p:cNvSpPr>
            <a:spLocks noGrp="1" noChangeArrowheads="1"/>
          </p:cNvSpPr>
          <p:nvPr>
            <p:ph type="title"/>
          </p:nvPr>
        </p:nvSpPr>
        <p:spPr>
          <a:xfrm>
            <a:off x="3637281" y="340296"/>
            <a:ext cx="5764106" cy="713458"/>
          </a:xfrm>
        </p:spPr>
        <p:txBody>
          <a:bodyPr/>
          <a:lstStyle/>
          <a:p>
            <a:pPr>
              <a:defRPr/>
            </a:pPr>
            <a:r>
              <a:rPr lang="en-GB" dirty="0"/>
              <a:t>A Short</a:t>
            </a:r>
            <a:r>
              <a:rPr lang="en-GB" dirty="0">
                <a:cs typeface="+mj-cs"/>
              </a:rPr>
              <a:t> History of AI </a:t>
            </a:r>
          </a:p>
        </p:txBody>
      </p:sp>
      <p:sp>
        <p:nvSpPr>
          <p:cNvPr id="224259" name="Rectangle 3"/>
          <p:cNvSpPr>
            <a:spLocks noChangeArrowheads="1"/>
          </p:cNvSpPr>
          <p:nvPr/>
        </p:nvSpPr>
        <p:spPr bwMode="auto">
          <a:xfrm>
            <a:off x="885777" y="3522552"/>
            <a:ext cx="10441160" cy="35700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87393" tIns="34958" rIns="87393" bIns="34958">
            <a:spAutoFit/>
          </a:bodyPr>
          <a:lstStyle/>
          <a:p>
            <a:pPr algn="l" defTabSz="1257563">
              <a:lnSpc>
                <a:spcPct val="85000"/>
              </a:lnSpc>
              <a:defRPr/>
            </a:pPr>
            <a:r>
              <a:rPr lang="en-GB" sz="3400" dirty="0">
                <a:solidFill>
                  <a:srgbClr val="00429A"/>
                </a:solidFill>
                <a:cs typeface="+mn-cs"/>
              </a:rPr>
              <a:t>“Every aspect of learning or other feature of intelligence can in principle be so precisely described that a machine can be made to simulate it.”</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Mission statement of the Dartmouth Conference, 1956</a:t>
            </a:r>
          </a:p>
          <a:p>
            <a:pPr algn="l" defTabSz="1257563">
              <a:lnSpc>
                <a:spcPct val="85000"/>
              </a:lnSpc>
              <a:defRPr/>
            </a:pPr>
            <a:endParaRPr lang="en-GB" sz="3400" dirty="0">
              <a:solidFill>
                <a:srgbClr val="00429A"/>
              </a:solidFill>
              <a:cs typeface="+mn-cs"/>
            </a:endParaRPr>
          </a:p>
          <a:p>
            <a:pPr algn="l" defTabSz="1257563">
              <a:defRPr/>
            </a:pPr>
            <a:endParaRPr lang="en-GB" sz="3400" dirty="0">
              <a:cs typeface="+mn-cs"/>
            </a:endParaRPr>
          </a:p>
        </p:txBody>
      </p:sp>
    </p:spTree>
    <p:extLst>
      <p:ext uri="{BB962C8B-B14F-4D97-AF65-F5344CB8AC3E}">
        <p14:creationId xmlns:p14="http://schemas.microsoft.com/office/powerpoint/2010/main" val="13843179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Rectangle 2"/>
          <p:cNvSpPr>
            <a:spLocks noGrp="1" noChangeArrowheads="1"/>
          </p:cNvSpPr>
          <p:nvPr>
            <p:ph type="title"/>
          </p:nvPr>
        </p:nvSpPr>
        <p:spPr>
          <a:xfrm>
            <a:off x="3637281" y="340296"/>
            <a:ext cx="5764106" cy="713458"/>
          </a:xfrm>
        </p:spPr>
        <p:txBody>
          <a:bodyPr/>
          <a:lstStyle/>
          <a:p>
            <a:pPr>
              <a:defRPr/>
            </a:pPr>
            <a:r>
              <a:rPr lang="en-GB" dirty="0"/>
              <a:t>A Short</a:t>
            </a:r>
            <a:r>
              <a:rPr lang="en-GB" dirty="0">
                <a:cs typeface="+mj-cs"/>
              </a:rPr>
              <a:t> History of AI </a:t>
            </a:r>
          </a:p>
        </p:txBody>
      </p:sp>
      <p:pic>
        <p:nvPicPr>
          <p:cNvPr id="2" name="Picture 1"/>
          <p:cNvPicPr>
            <a:picLocks noChangeAspect="1"/>
          </p:cNvPicPr>
          <p:nvPr/>
        </p:nvPicPr>
        <p:blipFill>
          <a:blip r:embed="rId2"/>
          <a:stretch>
            <a:fillRect/>
          </a:stretch>
        </p:blipFill>
        <p:spPr>
          <a:xfrm>
            <a:off x="1173808" y="1564432"/>
            <a:ext cx="10337800" cy="7734300"/>
          </a:xfrm>
          <a:prstGeom prst="rect">
            <a:avLst/>
          </a:prstGeom>
        </p:spPr>
      </p:pic>
    </p:spTree>
    <p:extLst>
      <p:ext uri="{BB962C8B-B14F-4D97-AF65-F5344CB8AC3E}">
        <p14:creationId xmlns:p14="http://schemas.microsoft.com/office/powerpoint/2010/main" val="247902885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3637281" y="268288"/>
            <a:ext cx="5764106" cy="713458"/>
          </a:xfrm>
        </p:spPr>
        <p:txBody>
          <a:bodyPr/>
          <a:lstStyle/>
          <a:p>
            <a:pPr>
              <a:defRPr/>
            </a:pPr>
            <a:r>
              <a:rPr lang="en-GB" dirty="0">
                <a:cs typeface="+mj-cs"/>
              </a:rPr>
              <a:t>The History of AI 2</a:t>
            </a:r>
          </a:p>
        </p:txBody>
      </p:sp>
      <p:sp>
        <p:nvSpPr>
          <p:cNvPr id="225283" name="Rectangle 3"/>
          <p:cNvSpPr>
            <a:spLocks noChangeArrowheads="1"/>
          </p:cNvSpPr>
          <p:nvPr/>
        </p:nvSpPr>
        <p:spPr bwMode="auto">
          <a:xfrm>
            <a:off x="758615" y="2284512"/>
            <a:ext cx="6751898" cy="6997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87393" tIns="34958" rIns="87393" bIns="34958">
            <a:spAutoFit/>
          </a:bodyPr>
          <a:lstStyle/>
          <a:p>
            <a:pPr algn="l" defTabSz="1257563">
              <a:lnSpc>
                <a:spcPct val="85000"/>
              </a:lnSpc>
              <a:defRPr/>
            </a:pPr>
            <a:r>
              <a:rPr lang="en-GB" sz="3400" dirty="0">
                <a:solidFill>
                  <a:srgbClr val="00429A"/>
                </a:solidFill>
                <a:cs typeface="+mn-cs"/>
              </a:rPr>
              <a:t>At the conference Newell &amp; Simon detailed work on the </a:t>
            </a:r>
            <a:r>
              <a:rPr lang="en-GB" sz="3400" i="1" dirty="0">
                <a:solidFill>
                  <a:srgbClr val="00429A"/>
                </a:solidFill>
                <a:cs typeface="+mn-cs"/>
              </a:rPr>
              <a:t>theorem </a:t>
            </a:r>
            <a:r>
              <a:rPr lang="en-GB" sz="3400" i="1" dirty="0" err="1">
                <a:solidFill>
                  <a:srgbClr val="00429A"/>
                </a:solidFill>
                <a:cs typeface="+mn-cs"/>
              </a:rPr>
              <a:t>prover</a:t>
            </a:r>
            <a:r>
              <a:rPr lang="en-GB" sz="3400" i="1" dirty="0">
                <a:solidFill>
                  <a:srgbClr val="00429A"/>
                </a:solidFill>
                <a:cs typeface="+mn-cs"/>
              </a:rPr>
              <a:t> </a:t>
            </a:r>
            <a:r>
              <a:rPr lang="en-GB" sz="3400" dirty="0">
                <a:solidFill>
                  <a:srgbClr val="00429A"/>
                </a:solidFill>
                <a:cs typeface="+mn-cs"/>
              </a:rPr>
              <a:t>which had been performed at Carnegie.  </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This is commonly regarded as the first AI program as such.  </a:t>
            </a:r>
          </a:p>
          <a:p>
            <a:pPr algn="l" defTabSz="1257563">
              <a:lnSpc>
                <a:spcPct val="85000"/>
              </a:lnSpc>
              <a:defRPr/>
            </a:pPr>
            <a:r>
              <a:rPr lang="en-GB" sz="3400" dirty="0">
                <a:solidFill>
                  <a:srgbClr val="00429A"/>
                </a:solidFill>
                <a:cs typeface="+mn-cs"/>
              </a:rPr>
              <a:t> </a:t>
            </a:r>
          </a:p>
          <a:p>
            <a:pPr algn="l" defTabSz="1257563">
              <a:lnSpc>
                <a:spcPct val="85000"/>
              </a:lnSpc>
              <a:defRPr/>
            </a:pPr>
            <a:r>
              <a:rPr lang="en-GB" sz="3400" dirty="0">
                <a:solidFill>
                  <a:srgbClr val="00429A"/>
                </a:solidFill>
                <a:cs typeface="+mn-cs"/>
              </a:rPr>
              <a:t>The Logic Theorist was written in IPL (Information Processing Language) the first language which permitted computers to process </a:t>
            </a:r>
            <a:r>
              <a:rPr lang="en-GB" sz="3400" i="1" dirty="0">
                <a:solidFill>
                  <a:schemeClr val="tx2"/>
                </a:solidFill>
                <a:cs typeface="+mn-cs"/>
              </a:rPr>
              <a:t>concepts</a:t>
            </a:r>
            <a:r>
              <a:rPr lang="en-GB" sz="3400" dirty="0">
                <a:solidFill>
                  <a:srgbClr val="00429A"/>
                </a:solidFill>
                <a:cs typeface="+mn-cs"/>
              </a:rPr>
              <a:t> as opposed to </a:t>
            </a:r>
            <a:r>
              <a:rPr lang="en-GB" sz="3400" i="1" dirty="0">
                <a:solidFill>
                  <a:srgbClr val="00974A"/>
                </a:solidFill>
                <a:cs typeface="+mn-cs"/>
              </a:rPr>
              <a:t>numerical quantities</a:t>
            </a:r>
            <a:r>
              <a:rPr lang="en-GB" sz="3400" dirty="0">
                <a:solidFill>
                  <a:srgbClr val="00429A"/>
                </a:solidFill>
                <a:cs typeface="+mn-cs"/>
              </a:rPr>
              <a:t>.  </a:t>
            </a:r>
          </a:p>
          <a:p>
            <a:pPr defTabSz="1257563">
              <a:lnSpc>
                <a:spcPct val="85000"/>
              </a:lnSpc>
              <a:defRPr/>
            </a:pPr>
            <a:r>
              <a:rPr lang="en-GB" b="1" dirty="0">
                <a:solidFill>
                  <a:srgbClr val="00429A"/>
                </a:solidFill>
                <a:latin typeface="Helvetica" charset="0"/>
                <a:cs typeface="+mn-cs"/>
              </a:rPr>
              <a:t>  </a:t>
            </a:r>
          </a:p>
          <a:p>
            <a:pPr defTabSz="1257563">
              <a:defRPr/>
            </a:pPr>
            <a:endParaRPr lang="en-GB" b="1" dirty="0">
              <a:solidFill>
                <a:srgbClr val="00429A"/>
              </a:solidFill>
              <a:latin typeface="Helvetica" charset="0"/>
              <a:cs typeface="+mn-cs"/>
            </a:endParaRPr>
          </a:p>
        </p:txBody>
      </p:sp>
      <p:pic>
        <p:nvPicPr>
          <p:cNvPr id="2" name="Picture 1"/>
          <p:cNvPicPr>
            <a:picLocks noChangeAspect="1"/>
          </p:cNvPicPr>
          <p:nvPr/>
        </p:nvPicPr>
        <p:blipFill>
          <a:blip r:embed="rId2"/>
          <a:stretch>
            <a:fillRect/>
          </a:stretch>
        </p:blipFill>
        <p:spPr>
          <a:xfrm>
            <a:off x="7654528" y="3724672"/>
            <a:ext cx="5148586" cy="357745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7864" y="268288"/>
            <a:ext cx="10539536" cy="1512168"/>
          </a:xfrm>
        </p:spPr>
        <p:txBody>
          <a:bodyPr/>
          <a:lstStyle/>
          <a:p>
            <a:r>
              <a:rPr lang="en-IE" dirty="0"/>
              <a:t>Inaugural AI Conference in 1956</a:t>
            </a:r>
          </a:p>
        </p:txBody>
      </p:sp>
      <p:sp>
        <p:nvSpPr>
          <p:cNvPr id="3" name="Content Placeholder 2"/>
          <p:cNvSpPr>
            <a:spLocks noGrp="1"/>
          </p:cNvSpPr>
          <p:nvPr>
            <p:ph sz="quarter" idx="1"/>
          </p:nvPr>
        </p:nvSpPr>
        <p:spPr>
          <a:xfrm>
            <a:off x="1101800" y="2860576"/>
            <a:ext cx="10585176" cy="8136904"/>
          </a:xfrm>
        </p:spPr>
        <p:txBody>
          <a:bodyPr>
            <a:normAutofit/>
          </a:bodyPr>
          <a:lstStyle/>
          <a:p>
            <a:pPr marL="0" indent="0" defTabSz="1257563">
              <a:lnSpc>
                <a:spcPct val="85000"/>
              </a:lnSpc>
              <a:buNone/>
              <a:defRPr/>
            </a:pPr>
            <a:r>
              <a:rPr lang="en-IE" sz="3600" dirty="0">
                <a:ea typeface="ＭＳ Ｐゴシック" charset="0"/>
              </a:rPr>
              <a:t>Alan Newell &amp; Herb Simon: </a:t>
            </a:r>
            <a:r>
              <a:rPr lang="en-IE" sz="3600" b="1" dirty="0">
                <a:ea typeface="ＭＳ Ｐゴシック" charset="0"/>
              </a:rPr>
              <a:t>Logic Theorist</a:t>
            </a:r>
          </a:p>
          <a:p>
            <a:pPr lvl="2" defTabSz="1257563">
              <a:lnSpc>
                <a:spcPct val="85000"/>
              </a:lnSpc>
              <a:defRPr/>
            </a:pPr>
            <a:r>
              <a:rPr lang="en-IE" sz="3200" dirty="0">
                <a:ea typeface="ＭＳ Ｐゴシック" charset="0"/>
              </a:rPr>
              <a:t>Proved 38 out of 52 theorems from Chapter 2 (The Theory of Logical Types) of Principia Mathematica.</a:t>
            </a:r>
          </a:p>
          <a:p>
            <a:pPr lvl="2" defTabSz="1257563">
              <a:lnSpc>
                <a:spcPct val="85000"/>
              </a:lnSpc>
              <a:defRPr/>
            </a:pPr>
            <a:r>
              <a:rPr lang="en-IE" sz="3200" dirty="0">
                <a:ea typeface="ＭＳ Ｐゴシック" charset="0"/>
              </a:rPr>
              <a:t>Based on logic</a:t>
            </a:r>
          </a:p>
          <a:p>
            <a:pPr lvl="2" defTabSz="1257563">
              <a:lnSpc>
                <a:spcPct val="85000"/>
              </a:lnSpc>
              <a:defRPr/>
            </a:pPr>
            <a:r>
              <a:rPr lang="en-IE" sz="3200" dirty="0">
                <a:ea typeface="ＭＳ Ｐゴシック" charset="0"/>
              </a:rPr>
              <a:t>Reasoning as Search (search spaces)</a:t>
            </a:r>
          </a:p>
          <a:p>
            <a:pPr lvl="2" defTabSz="1257563">
              <a:lnSpc>
                <a:spcPct val="85000"/>
              </a:lnSpc>
              <a:defRPr/>
            </a:pPr>
            <a:r>
              <a:rPr lang="en-IE" sz="3200" dirty="0">
                <a:ea typeface="ＭＳ Ｐゴシック" charset="0"/>
              </a:rPr>
              <a:t>Use of Heuristics</a:t>
            </a:r>
          </a:p>
          <a:p>
            <a:pPr lvl="2" defTabSz="1257563">
              <a:lnSpc>
                <a:spcPct val="85000"/>
              </a:lnSpc>
              <a:defRPr/>
            </a:pPr>
            <a:r>
              <a:rPr lang="en-IE" sz="3200" dirty="0">
                <a:ea typeface="ＭＳ Ｐゴシック" charset="0"/>
              </a:rPr>
              <a:t>Information Processing Language (IPL) - precursor to Lisp</a:t>
            </a:r>
          </a:p>
          <a:p>
            <a:pPr lvl="2" defTabSz="1257563">
              <a:lnSpc>
                <a:spcPct val="85000"/>
              </a:lnSpc>
              <a:defRPr/>
            </a:pPr>
            <a:r>
              <a:rPr lang="en-IE" sz="3200" dirty="0"/>
              <a:t>Widely accepted as the </a:t>
            </a:r>
            <a:r>
              <a:rPr lang="en-IE" sz="3200" dirty="0">
                <a:solidFill>
                  <a:schemeClr val="accent3"/>
                </a:solidFill>
              </a:rPr>
              <a:t>first AI program</a:t>
            </a:r>
            <a:r>
              <a:rPr lang="en-IE" sz="3200" dirty="0"/>
              <a:t>…</a:t>
            </a:r>
          </a:p>
        </p:txBody>
      </p:sp>
    </p:spTree>
    <p:extLst>
      <p:ext uri="{BB962C8B-B14F-4D97-AF65-F5344CB8AC3E}">
        <p14:creationId xmlns:p14="http://schemas.microsoft.com/office/powerpoint/2010/main" val="125340115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4059485" y="340296"/>
            <a:ext cx="4919698" cy="713458"/>
          </a:xfrm>
        </p:spPr>
        <p:txBody>
          <a:bodyPr/>
          <a:lstStyle/>
          <a:p>
            <a:pPr>
              <a:defRPr/>
            </a:pPr>
            <a:r>
              <a:rPr lang="en-GB" dirty="0">
                <a:cs typeface="+mj-cs"/>
              </a:rPr>
              <a:t>The Turing</a:t>
            </a:r>
            <a:r>
              <a:rPr lang="en-IE" dirty="0">
                <a:cs typeface="+mj-cs"/>
              </a:rPr>
              <a:t> </a:t>
            </a:r>
            <a:r>
              <a:rPr lang="en-GB" dirty="0">
                <a:cs typeface="+mj-cs"/>
              </a:rPr>
              <a:t>Test</a:t>
            </a:r>
          </a:p>
        </p:txBody>
      </p:sp>
      <p:sp>
        <p:nvSpPr>
          <p:cNvPr id="219139" name="Rectangle 3"/>
          <p:cNvSpPr>
            <a:spLocks noChangeArrowheads="1"/>
          </p:cNvSpPr>
          <p:nvPr/>
        </p:nvSpPr>
        <p:spPr bwMode="auto">
          <a:xfrm>
            <a:off x="541867" y="2260857"/>
            <a:ext cx="6104549" cy="4704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87393" tIns="34958" rIns="87393" bIns="34958">
            <a:spAutoFit/>
          </a:bodyPr>
          <a:lstStyle/>
          <a:p>
            <a:pPr algn="l" defTabSz="1257563">
              <a:lnSpc>
                <a:spcPct val="85000"/>
              </a:lnSpc>
              <a:defRPr/>
            </a:pPr>
            <a:r>
              <a:rPr lang="en-GB" sz="3400" dirty="0">
                <a:solidFill>
                  <a:schemeClr val="tx1"/>
                </a:solidFill>
                <a:cs typeface="+mn-cs"/>
              </a:rPr>
              <a:t>Allan Turing [5] in his classic paper </a:t>
            </a:r>
            <a:r>
              <a:rPr lang="ja-JP" altLang="en-GB" sz="3400" dirty="0">
                <a:solidFill>
                  <a:schemeClr val="tx1"/>
                </a:solidFill>
                <a:latin typeface="Arial"/>
                <a:cs typeface="+mn-cs"/>
              </a:rPr>
              <a:t>‘</a:t>
            </a:r>
            <a:r>
              <a:rPr lang="en-GB" sz="3400" dirty="0">
                <a:solidFill>
                  <a:schemeClr val="tx1"/>
                </a:solidFill>
                <a:cs typeface="+mn-cs"/>
              </a:rPr>
              <a:t>Computing Machinery and Intelligence</a:t>
            </a:r>
            <a:r>
              <a:rPr lang="ja-JP" altLang="en-GB" sz="3400" dirty="0">
                <a:solidFill>
                  <a:schemeClr val="tx1"/>
                </a:solidFill>
                <a:latin typeface="Arial"/>
                <a:cs typeface="+mn-cs"/>
              </a:rPr>
              <a:t>’</a:t>
            </a:r>
            <a:r>
              <a:rPr lang="en-GB" sz="3400" dirty="0">
                <a:solidFill>
                  <a:schemeClr val="tx1"/>
                </a:solidFill>
                <a:cs typeface="+mn-cs"/>
              </a:rPr>
              <a:t>, circumvented the problem of defining artificial intelligence.  </a:t>
            </a:r>
          </a:p>
          <a:p>
            <a:pPr algn="l" defTabSz="1257563">
              <a:lnSpc>
                <a:spcPct val="85000"/>
              </a:lnSpc>
              <a:defRPr/>
            </a:pPr>
            <a:endParaRPr lang="en-GB" sz="3400" dirty="0">
              <a:solidFill>
                <a:schemeClr val="tx1"/>
              </a:solidFill>
              <a:cs typeface="+mn-cs"/>
            </a:endParaRPr>
          </a:p>
          <a:p>
            <a:pPr algn="l" defTabSz="1257563">
              <a:lnSpc>
                <a:spcPct val="85000"/>
              </a:lnSpc>
              <a:defRPr/>
            </a:pPr>
            <a:r>
              <a:rPr lang="en-GB" sz="3400" dirty="0">
                <a:solidFill>
                  <a:schemeClr val="tx1"/>
                </a:solidFill>
                <a:cs typeface="+mn-cs"/>
              </a:rPr>
              <a:t>Such a test took the form of a game</a:t>
            </a:r>
            <a:r>
              <a:rPr lang="is-IS" sz="3400" dirty="0">
                <a:solidFill>
                  <a:schemeClr val="tx1"/>
                </a:solidFill>
                <a:cs typeface="+mn-cs"/>
              </a:rPr>
              <a:t>….theTuring Test.</a:t>
            </a:r>
            <a:endParaRPr lang="en-GB" sz="3400" dirty="0">
              <a:solidFill>
                <a:schemeClr val="tx1"/>
              </a:solidFill>
              <a:cs typeface="+mn-cs"/>
            </a:endParaRPr>
          </a:p>
          <a:p>
            <a:pPr algn="l" defTabSz="1257563">
              <a:lnSpc>
                <a:spcPct val="85000"/>
              </a:lnSpc>
              <a:defRPr/>
            </a:pPr>
            <a:endParaRPr lang="en-GB" sz="3400" dirty="0">
              <a:solidFill>
                <a:schemeClr val="tx1"/>
              </a:solidFill>
              <a:cs typeface="+mn-cs"/>
            </a:endParaRPr>
          </a:p>
          <a:p>
            <a:pPr defTabSz="1257563">
              <a:defRPr/>
            </a:pPr>
            <a:endParaRPr lang="en-GB" b="1" dirty="0">
              <a:latin typeface="Helvetica" charset="0"/>
              <a:cs typeface="+mn-cs"/>
            </a:endParaRPr>
          </a:p>
        </p:txBody>
      </p:sp>
      <p:pic>
        <p:nvPicPr>
          <p:cNvPr id="2" name="Picture 1"/>
          <p:cNvPicPr>
            <a:picLocks noChangeAspect="1"/>
          </p:cNvPicPr>
          <p:nvPr/>
        </p:nvPicPr>
        <p:blipFill>
          <a:blip r:embed="rId2"/>
          <a:stretch>
            <a:fillRect/>
          </a:stretch>
        </p:blipFill>
        <p:spPr>
          <a:xfrm>
            <a:off x="6862440" y="2284512"/>
            <a:ext cx="5791200" cy="5727700"/>
          </a:xfrm>
          <a:prstGeom prst="rect">
            <a:avLst/>
          </a:prstGeom>
        </p:spPr>
      </p:pic>
      <p:sp>
        <p:nvSpPr>
          <p:cNvPr id="3" name="TextBox 2"/>
          <p:cNvSpPr txBox="1"/>
          <p:nvPr/>
        </p:nvSpPr>
        <p:spPr>
          <a:xfrm>
            <a:off x="8014568" y="8765232"/>
            <a:ext cx="184666" cy="461665"/>
          </a:xfrm>
          <a:prstGeom prst="rect">
            <a:avLst/>
          </a:prstGeom>
          <a:noFill/>
        </p:spPr>
        <p:txBody>
          <a:bodyPr wrap="none" rtlCol="0">
            <a:spAutoFit/>
          </a:bodyPr>
          <a:lstStyle/>
          <a:p>
            <a:r>
              <a:rPr lang="en-US" dirty="0"/>
              <a:t>     </a:t>
            </a:r>
          </a:p>
        </p:txBody>
      </p:sp>
      <p:sp>
        <p:nvSpPr>
          <p:cNvPr id="4" name="Rectangle 3"/>
          <p:cNvSpPr/>
          <p:nvPr/>
        </p:nvSpPr>
        <p:spPr>
          <a:xfrm>
            <a:off x="6507584" y="8189168"/>
            <a:ext cx="6502400" cy="830997"/>
          </a:xfrm>
          <a:prstGeom prst="rect">
            <a:avLst/>
          </a:prstGeom>
        </p:spPr>
        <p:txBody>
          <a:bodyPr>
            <a:spAutoFit/>
          </a:bodyPr>
          <a:lstStyle/>
          <a:p>
            <a:r>
              <a:rPr lang="en-US" dirty="0">
                <a:solidFill>
                  <a:schemeClr val="tx1"/>
                </a:solidFill>
              </a:rPr>
              <a:t>Born: June 23, 1912, Died: June 7, 1954, </a:t>
            </a:r>
            <a:r>
              <a:rPr lang="en-US" dirty="0" err="1">
                <a:solidFill>
                  <a:schemeClr val="tx1"/>
                </a:solidFill>
              </a:rPr>
              <a:t>Wilmslow</a:t>
            </a:r>
            <a:r>
              <a:rPr lang="en-US" dirty="0">
                <a:solidFill>
                  <a:schemeClr val="tx1"/>
                </a:solidFill>
              </a:rPr>
              <a:t>, United Kingdom</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Rectangle 2"/>
          <p:cNvSpPr>
            <a:spLocks noGrp="1" noChangeArrowheads="1"/>
          </p:cNvSpPr>
          <p:nvPr>
            <p:ph type="title"/>
          </p:nvPr>
        </p:nvSpPr>
        <p:spPr>
          <a:xfrm>
            <a:off x="3637281" y="340296"/>
            <a:ext cx="5764106" cy="713458"/>
          </a:xfrm>
        </p:spPr>
        <p:txBody>
          <a:bodyPr/>
          <a:lstStyle/>
          <a:p>
            <a:pPr>
              <a:defRPr/>
            </a:pPr>
            <a:r>
              <a:rPr lang="en-GB" dirty="0">
                <a:cs typeface="+mj-cs"/>
              </a:rPr>
              <a:t>The History of AI 3</a:t>
            </a:r>
          </a:p>
        </p:txBody>
      </p:sp>
      <p:sp>
        <p:nvSpPr>
          <p:cNvPr id="226307" name="Rectangle 3"/>
          <p:cNvSpPr>
            <a:spLocks noChangeArrowheads="1"/>
          </p:cNvSpPr>
          <p:nvPr/>
        </p:nvSpPr>
        <p:spPr bwMode="auto">
          <a:xfrm>
            <a:off x="928011" y="2541685"/>
            <a:ext cx="10986218" cy="7375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l" defTabSz="1257563">
              <a:lnSpc>
                <a:spcPct val="85000"/>
              </a:lnSpc>
              <a:defRPr/>
            </a:pPr>
            <a:r>
              <a:rPr lang="en-GB" sz="3400" dirty="0" err="1">
                <a:solidFill>
                  <a:srgbClr val="00429A"/>
                </a:solidFill>
                <a:cs typeface="+mn-cs"/>
              </a:rPr>
              <a:t>Minsky</a:t>
            </a:r>
            <a:r>
              <a:rPr lang="en-GB" sz="3400" dirty="0">
                <a:solidFill>
                  <a:srgbClr val="00429A"/>
                </a:solidFill>
                <a:cs typeface="+mn-cs"/>
              </a:rPr>
              <a:t> &amp; McCarthy founded the MIT AI Laboratory.  </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McCarthy is renowned as the inventor of LISP while </a:t>
            </a:r>
            <a:r>
              <a:rPr lang="en-GB" sz="3400" dirty="0" err="1">
                <a:solidFill>
                  <a:srgbClr val="00429A"/>
                </a:solidFill>
                <a:cs typeface="+mn-cs"/>
              </a:rPr>
              <a:t>Minsky</a:t>
            </a:r>
            <a:r>
              <a:rPr lang="en-GB" sz="3400" dirty="0">
                <a:solidFill>
                  <a:srgbClr val="00429A"/>
                </a:solidFill>
                <a:cs typeface="+mn-cs"/>
              </a:rPr>
              <a:t> </a:t>
            </a:r>
          </a:p>
          <a:p>
            <a:pPr algn="l" defTabSz="1257563">
              <a:lnSpc>
                <a:spcPct val="85000"/>
              </a:lnSpc>
              <a:defRPr/>
            </a:pPr>
            <a:r>
              <a:rPr lang="en-GB" sz="3400" dirty="0">
                <a:solidFill>
                  <a:srgbClr val="00429A"/>
                </a:solidFill>
                <a:cs typeface="+mn-cs"/>
              </a:rPr>
              <a:t>proposed the </a:t>
            </a:r>
            <a:r>
              <a:rPr lang="en-GB" sz="3400" i="1" dirty="0">
                <a:solidFill>
                  <a:srgbClr val="00429A"/>
                </a:solidFill>
                <a:cs typeface="+mn-cs"/>
              </a:rPr>
              <a:t>Frame</a:t>
            </a:r>
            <a:r>
              <a:rPr lang="en-GB" sz="3400" dirty="0">
                <a:solidFill>
                  <a:srgbClr val="00429A"/>
                </a:solidFill>
                <a:cs typeface="+mn-cs"/>
              </a:rPr>
              <a:t> concept for Knowledge Representation.</a:t>
            </a:r>
          </a:p>
          <a:p>
            <a:pPr algn="l" defTabSz="1257563">
              <a:lnSpc>
                <a:spcPct val="85000"/>
              </a:lnSpc>
              <a:defRPr/>
            </a:pPr>
            <a:endParaRPr lang="en-IE" sz="3400" dirty="0">
              <a:solidFill>
                <a:srgbClr val="00429A"/>
              </a:solidFill>
              <a:cs typeface="+mn-cs"/>
            </a:endParaRPr>
          </a:p>
          <a:p>
            <a:pPr algn="l" defTabSz="1257563">
              <a:lnSpc>
                <a:spcPct val="85000"/>
              </a:lnSpc>
              <a:defRPr/>
            </a:pPr>
            <a:r>
              <a:rPr lang="en-GB" sz="3400" dirty="0">
                <a:solidFill>
                  <a:srgbClr val="00429A"/>
                </a:solidFill>
                <a:cs typeface="+mn-cs"/>
              </a:rPr>
              <a:t>In this early stage efforts tended to concentrate on: </a:t>
            </a:r>
          </a:p>
          <a:p>
            <a:pPr algn="l" defTabSz="1257563">
              <a:lnSpc>
                <a:spcPct val="85000"/>
              </a:lnSpc>
              <a:defRPr/>
            </a:pPr>
            <a:endParaRPr lang="en-GB" sz="3400" dirty="0">
              <a:cs typeface="+mn-cs"/>
            </a:endParaRPr>
          </a:p>
          <a:p>
            <a:pPr algn="l" defTabSz="1257563">
              <a:lnSpc>
                <a:spcPct val="85000"/>
              </a:lnSpc>
              <a:defRPr/>
            </a:pPr>
            <a:r>
              <a:rPr lang="en-GB" sz="3400" dirty="0">
                <a:cs typeface="+mn-cs"/>
              </a:rPr>
              <a:t>      </a:t>
            </a:r>
            <a:r>
              <a:rPr lang="en-GB" sz="3400" dirty="0">
                <a:solidFill>
                  <a:srgbClr val="33CC33"/>
                </a:solidFill>
                <a:effectLst>
                  <a:outerShdw blurRad="38100" dist="38100" dir="2700000" algn="tl">
                    <a:srgbClr val="DDDDDD"/>
                  </a:outerShdw>
                </a:effectLst>
                <a:cs typeface="+mn-cs"/>
              </a:rPr>
              <a:t>Game Playing</a:t>
            </a:r>
            <a:r>
              <a:rPr lang="en-GB" sz="3400" dirty="0">
                <a:cs typeface="+mn-cs"/>
              </a:rPr>
              <a:t>: </a:t>
            </a:r>
            <a:r>
              <a:rPr lang="en-GB" sz="3400" dirty="0">
                <a:solidFill>
                  <a:srgbClr val="00429A"/>
                </a:solidFill>
                <a:cs typeface="+mn-cs"/>
              </a:rPr>
              <a:t>equipping a computer to play a </a:t>
            </a:r>
          </a:p>
          <a:p>
            <a:pPr algn="l" defTabSz="1257563">
              <a:lnSpc>
                <a:spcPct val="85000"/>
              </a:lnSpc>
              <a:defRPr/>
            </a:pPr>
            <a:r>
              <a:rPr lang="en-GB" sz="3400" dirty="0">
                <a:solidFill>
                  <a:srgbClr val="00429A"/>
                </a:solidFill>
                <a:cs typeface="+mn-cs"/>
              </a:rPr>
              <a:t>      particular game.</a:t>
            </a:r>
          </a:p>
          <a:p>
            <a:pPr algn="l" defTabSz="1257563">
              <a:lnSpc>
                <a:spcPct val="85000"/>
              </a:lnSpc>
              <a:defRPr/>
            </a:pPr>
            <a:endParaRPr lang="en-GB" sz="3400" dirty="0">
              <a:cs typeface="+mn-cs"/>
            </a:endParaRPr>
          </a:p>
          <a:p>
            <a:pPr algn="l" defTabSz="1257563">
              <a:lnSpc>
                <a:spcPct val="85000"/>
              </a:lnSpc>
              <a:defRPr/>
            </a:pPr>
            <a:r>
              <a:rPr lang="en-GB" sz="3400" dirty="0">
                <a:cs typeface="+mn-cs"/>
              </a:rPr>
              <a:t>      </a:t>
            </a:r>
            <a:r>
              <a:rPr lang="en-GB" sz="3400" dirty="0">
                <a:solidFill>
                  <a:srgbClr val="33CC33"/>
                </a:solidFill>
                <a:effectLst>
                  <a:outerShdw blurRad="38100" dist="38100" dir="2700000" algn="tl">
                    <a:srgbClr val="DDDDDD"/>
                  </a:outerShdw>
                </a:effectLst>
                <a:cs typeface="+mn-cs"/>
              </a:rPr>
              <a:t>Theorem Proving</a:t>
            </a:r>
            <a:r>
              <a:rPr lang="en-GB" sz="3400" dirty="0">
                <a:cs typeface="+mn-cs"/>
              </a:rPr>
              <a:t>: </a:t>
            </a:r>
            <a:r>
              <a:rPr lang="en-GB" sz="3400" dirty="0">
                <a:solidFill>
                  <a:srgbClr val="00429A"/>
                </a:solidFill>
                <a:cs typeface="+mn-cs"/>
              </a:rPr>
              <a:t>equipping a computer to show that </a:t>
            </a:r>
          </a:p>
          <a:p>
            <a:pPr algn="l" defTabSz="1257563">
              <a:lnSpc>
                <a:spcPct val="85000"/>
              </a:lnSpc>
              <a:defRPr/>
            </a:pPr>
            <a:r>
              <a:rPr lang="en-GB" sz="3400" dirty="0">
                <a:solidFill>
                  <a:srgbClr val="00429A"/>
                </a:solidFill>
                <a:cs typeface="+mn-cs"/>
              </a:rPr>
              <a:t>      some statement follows logically from a set of </a:t>
            </a:r>
          </a:p>
          <a:p>
            <a:pPr algn="l" defTabSz="1257563">
              <a:lnSpc>
                <a:spcPct val="85000"/>
              </a:lnSpc>
              <a:defRPr/>
            </a:pPr>
            <a:r>
              <a:rPr lang="en-GB" sz="3400" dirty="0">
                <a:solidFill>
                  <a:srgbClr val="00429A"/>
                </a:solidFill>
                <a:cs typeface="+mn-cs"/>
              </a:rPr>
              <a:t>      known truths called </a:t>
            </a:r>
            <a:r>
              <a:rPr lang="en-GB" sz="3400" i="1" dirty="0">
                <a:solidFill>
                  <a:srgbClr val="00429A"/>
                </a:solidFill>
                <a:cs typeface="+mn-cs"/>
              </a:rPr>
              <a:t>axioms</a:t>
            </a:r>
            <a:r>
              <a:rPr lang="en-GB" sz="3400" dirty="0">
                <a:solidFill>
                  <a:srgbClr val="00429A"/>
                </a:solidFill>
                <a:cs typeface="+mn-cs"/>
              </a:rPr>
              <a:t>.</a:t>
            </a:r>
          </a:p>
          <a:p>
            <a:pPr algn="l" defTabSz="1257563">
              <a:defRPr/>
            </a:pPr>
            <a:endParaRPr lang="en-GB" sz="3400" dirty="0">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7864" y="196280"/>
            <a:ext cx="10539536" cy="1512168"/>
          </a:xfrm>
        </p:spPr>
        <p:txBody>
          <a:bodyPr/>
          <a:lstStyle/>
          <a:p>
            <a:r>
              <a:rPr lang="en-IE" dirty="0"/>
              <a:t>Expert Systems: </a:t>
            </a:r>
            <a:r>
              <a:rPr lang="en-IE" dirty="0" err="1"/>
              <a:t>Shrdlu</a:t>
            </a:r>
            <a:r>
              <a:rPr lang="en-IE" dirty="0"/>
              <a:t> 1968-70</a:t>
            </a:r>
          </a:p>
        </p:txBody>
      </p:sp>
      <p:sp>
        <p:nvSpPr>
          <p:cNvPr id="3" name="Content Placeholder 2"/>
          <p:cNvSpPr>
            <a:spLocks noGrp="1"/>
          </p:cNvSpPr>
          <p:nvPr>
            <p:ph sz="quarter" idx="1"/>
          </p:nvPr>
        </p:nvSpPr>
        <p:spPr>
          <a:xfrm>
            <a:off x="650240" y="2275840"/>
            <a:ext cx="10945707" cy="6931558"/>
          </a:xfrm>
        </p:spPr>
        <p:txBody>
          <a:bodyPr>
            <a:normAutofit/>
          </a:bodyPr>
          <a:lstStyle/>
          <a:p>
            <a:endParaRPr lang="en-IE" dirty="0"/>
          </a:p>
          <a:p>
            <a:r>
              <a:rPr lang="en-IE" dirty="0"/>
              <a:t>A program that understands a subset of English and can manipulate some wooden blocks.</a:t>
            </a:r>
          </a:p>
          <a:p>
            <a:pPr lvl="1"/>
            <a:r>
              <a:rPr lang="en-IE" dirty="0"/>
              <a:t>Implemented using Micro Planner (Carl Hewitt, 1969) &amp; Lisp (McCarthy, 1958)</a:t>
            </a:r>
          </a:p>
          <a:p>
            <a:pPr lvl="1"/>
            <a:r>
              <a:rPr lang="en-IE" dirty="0"/>
              <a:t>Micro Planner (precursor to </a:t>
            </a:r>
            <a:r>
              <a:rPr lang="en-IE" dirty="0" err="1"/>
              <a:t>Prolog</a:t>
            </a:r>
            <a:r>
              <a:rPr lang="en-IE" dirty="0"/>
              <a:t>) provided a logical reasoning engine based on Resolution (Robinson, 1965)</a:t>
            </a:r>
          </a:p>
          <a:p>
            <a:pPr lvl="1"/>
            <a:r>
              <a:rPr lang="en-IE" dirty="0"/>
              <a:t>Lisp provided support for procedural code.</a:t>
            </a:r>
          </a:p>
          <a:p>
            <a:r>
              <a:rPr lang="en-IE" dirty="0"/>
              <a:t>Users interact with </a:t>
            </a:r>
            <a:r>
              <a:rPr lang="en-IE" b="1" dirty="0" err="1"/>
              <a:t>Shrdlu</a:t>
            </a:r>
            <a:r>
              <a:rPr lang="en-IE" dirty="0"/>
              <a:t> via a command line.</a:t>
            </a:r>
          </a:p>
          <a:p>
            <a:pPr lvl="1"/>
            <a:r>
              <a:rPr lang="en-IE" b="1" dirty="0" err="1"/>
              <a:t>Shrdlu</a:t>
            </a:r>
            <a:r>
              <a:rPr lang="en-IE" dirty="0"/>
              <a:t> parses the user input and responds appropriately.</a:t>
            </a:r>
          </a:p>
          <a:p>
            <a:pPr lvl="1"/>
            <a:r>
              <a:rPr lang="en-IE" dirty="0"/>
              <a:t>This can involve manipulating the blocks or responding to some user query…</a:t>
            </a:r>
          </a:p>
          <a:p>
            <a:endParaRPr lang="en-IE" dirty="0"/>
          </a:p>
        </p:txBody>
      </p:sp>
    </p:spTree>
    <p:extLst>
      <p:ext uri="{BB962C8B-B14F-4D97-AF65-F5344CB8AC3E}">
        <p14:creationId xmlns:p14="http://schemas.microsoft.com/office/powerpoint/2010/main" val="382140955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Expert Systems: </a:t>
            </a:r>
            <a:r>
              <a:rPr lang="en-IE" dirty="0" err="1"/>
              <a:t>Shrdlu</a:t>
            </a:r>
            <a:r>
              <a:rPr lang="en-IE" dirty="0"/>
              <a:t> 1968-70</a:t>
            </a:r>
          </a:p>
        </p:txBody>
      </p:sp>
      <p:sp>
        <p:nvSpPr>
          <p:cNvPr id="3" name="Content Placeholder 2"/>
          <p:cNvSpPr>
            <a:spLocks noGrp="1"/>
          </p:cNvSpPr>
          <p:nvPr>
            <p:ph sz="quarter" idx="1"/>
          </p:nvPr>
        </p:nvSpPr>
        <p:spPr/>
        <p:txBody>
          <a:bodyPr>
            <a:normAutofit fontScale="85000" lnSpcReduction="10000"/>
          </a:bodyPr>
          <a:lstStyle/>
          <a:p>
            <a:r>
              <a:rPr lang="en-IE" sz="2300" b="1" dirty="0"/>
              <a:t>Person</a:t>
            </a:r>
            <a:r>
              <a:rPr lang="en-IE" sz="2300" dirty="0"/>
              <a:t>: Pick up a big red block.</a:t>
            </a:r>
          </a:p>
          <a:p>
            <a:r>
              <a:rPr lang="en-IE" sz="2300" b="1" dirty="0"/>
              <a:t>Computer</a:t>
            </a:r>
            <a:r>
              <a:rPr lang="en-IE" sz="2300" dirty="0"/>
              <a:t>: OK.</a:t>
            </a:r>
          </a:p>
          <a:p>
            <a:r>
              <a:rPr lang="en-IE" sz="2300" b="1" dirty="0"/>
              <a:t>Person</a:t>
            </a:r>
            <a:r>
              <a:rPr lang="en-IE" sz="2300" dirty="0"/>
              <a:t>: Grasp the pyramid.</a:t>
            </a:r>
          </a:p>
          <a:p>
            <a:r>
              <a:rPr lang="en-IE" sz="2300" b="1" dirty="0"/>
              <a:t>Computer</a:t>
            </a:r>
            <a:r>
              <a:rPr lang="en-IE" sz="2300" dirty="0"/>
              <a:t>: I don't understand which pyramid you mean.</a:t>
            </a:r>
          </a:p>
          <a:p>
            <a:r>
              <a:rPr lang="en-IE" sz="2300" b="1" dirty="0"/>
              <a:t>Person</a:t>
            </a:r>
            <a:r>
              <a:rPr lang="en-IE" sz="2300" dirty="0"/>
              <a:t> (changing their mind): Find a block which is taller than the one you are holding and put it into the box.</a:t>
            </a:r>
          </a:p>
          <a:p>
            <a:r>
              <a:rPr lang="en-IE" sz="2300" b="1" dirty="0"/>
              <a:t>Computer</a:t>
            </a:r>
            <a:r>
              <a:rPr lang="en-IE" sz="2300" dirty="0"/>
              <a:t>: By "it", I assume you mean the block which is taller than the one I am holding.</a:t>
            </a:r>
          </a:p>
          <a:p>
            <a:r>
              <a:rPr lang="en-IE" sz="2300" b="1" dirty="0"/>
              <a:t>Computer</a:t>
            </a:r>
            <a:r>
              <a:rPr lang="en-IE" sz="2300" dirty="0"/>
              <a:t>: OK.</a:t>
            </a:r>
          </a:p>
        </p:txBody>
      </p:sp>
      <p:sp>
        <p:nvSpPr>
          <p:cNvPr id="4" name="Content Placeholder 3"/>
          <p:cNvSpPr>
            <a:spLocks noGrp="1"/>
          </p:cNvSpPr>
          <p:nvPr>
            <p:ph sz="quarter" idx="2"/>
          </p:nvPr>
        </p:nvSpPr>
        <p:spPr/>
        <p:txBody>
          <a:bodyPr>
            <a:normAutofit fontScale="85000" lnSpcReduction="10000"/>
          </a:bodyPr>
          <a:lstStyle/>
          <a:p>
            <a:r>
              <a:rPr lang="en-IE" sz="2300" b="1" dirty="0"/>
              <a:t>Person</a:t>
            </a:r>
            <a:r>
              <a:rPr lang="en-IE" sz="2300" dirty="0"/>
              <a:t>: What does the box contain?</a:t>
            </a:r>
          </a:p>
          <a:p>
            <a:r>
              <a:rPr lang="en-IE" sz="2300" b="1" dirty="0"/>
              <a:t>Computer</a:t>
            </a:r>
            <a:r>
              <a:rPr lang="en-IE" sz="2300" dirty="0"/>
              <a:t>: The blue pyramid and the blue block.</a:t>
            </a:r>
          </a:p>
          <a:p>
            <a:r>
              <a:rPr lang="en-IE" sz="2300" b="1" dirty="0"/>
              <a:t>Person</a:t>
            </a:r>
            <a:r>
              <a:rPr lang="en-IE" sz="2300" dirty="0"/>
              <a:t>: What is the pyramid supported by?</a:t>
            </a:r>
          </a:p>
          <a:p>
            <a:r>
              <a:rPr lang="en-IE" sz="2300" b="1" dirty="0"/>
              <a:t>Computer</a:t>
            </a:r>
            <a:r>
              <a:rPr lang="en-IE" sz="2300" dirty="0"/>
              <a:t>: The box.</a:t>
            </a:r>
          </a:p>
          <a:p>
            <a:r>
              <a:rPr lang="en-IE" sz="2300" b="1" dirty="0"/>
              <a:t>Person</a:t>
            </a:r>
            <a:r>
              <a:rPr lang="en-IE" sz="2300" dirty="0"/>
              <a:t>: How many blocks are not in the box?</a:t>
            </a:r>
          </a:p>
          <a:p>
            <a:r>
              <a:rPr lang="en-IE" sz="2300" b="1" dirty="0"/>
              <a:t>Computer</a:t>
            </a:r>
            <a:r>
              <a:rPr lang="en-IE" sz="2300" dirty="0"/>
              <a:t>: Four of them.</a:t>
            </a:r>
          </a:p>
          <a:p>
            <a:r>
              <a:rPr lang="en-IE" sz="2300" b="1" dirty="0"/>
              <a:t>Person</a:t>
            </a:r>
            <a:r>
              <a:rPr lang="en-IE" sz="2300" dirty="0"/>
              <a:t>: Is at least one of them narrower than the one which I told you to pick up?</a:t>
            </a:r>
          </a:p>
          <a:p>
            <a:r>
              <a:rPr lang="en-IE" sz="2300" b="1" dirty="0"/>
              <a:t>Computer</a:t>
            </a:r>
            <a:r>
              <a:rPr lang="en-IE" sz="2300" dirty="0"/>
              <a:t>: Yes, the red cube.</a:t>
            </a:r>
          </a:p>
          <a:p>
            <a:endParaRPr lang="en-IE" sz="2300" dirty="0"/>
          </a:p>
        </p:txBody>
      </p:sp>
    </p:spTree>
    <p:extLst>
      <p:ext uri="{BB962C8B-B14F-4D97-AF65-F5344CB8AC3E}">
        <p14:creationId xmlns:p14="http://schemas.microsoft.com/office/powerpoint/2010/main" val="74635278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a:xfrm>
            <a:off x="3637281" y="340296"/>
            <a:ext cx="5764106" cy="713458"/>
          </a:xfrm>
        </p:spPr>
        <p:txBody>
          <a:bodyPr/>
          <a:lstStyle/>
          <a:p>
            <a:pPr>
              <a:defRPr/>
            </a:pPr>
            <a:r>
              <a:rPr lang="en-GB" dirty="0">
                <a:cs typeface="+mj-cs"/>
              </a:rPr>
              <a:t>The History of AI 4</a:t>
            </a:r>
          </a:p>
        </p:txBody>
      </p:sp>
      <p:sp>
        <p:nvSpPr>
          <p:cNvPr id="227331" name="Rectangle 3"/>
          <p:cNvSpPr>
            <a:spLocks noChangeArrowheads="1"/>
          </p:cNvSpPr>
          <p:nvPr/>
        </p:nvSpPr>
        <p:spPr bwMode="auto">
          <a:xfrm>
            <a:off x="652828" y="2438400"/>
            <a:ext cx="11974594" cy="835748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l" defTabSz="1257563">
              <a:lnSpc>
                <a:spcPct val="85000"/>
              </a:lnSpc>
              <a:defRPr/>
            </a:pPr>
            <a:r>
              <a:rPr lang="en-GB" sz="3400" dirty="0">
                <a:solidFill>
                  <a:srgbClr val="00429A"/>
                </a:solidFill>
                <a:cs typeface="+mn-cs"/>
              </a:rPr>
              <a:t>Early efforts employed a technique known as </a:t>
            </a:r>
            <a:r>
              <a:rPr lang="en-GB" sz="3400" dirty="0">
                <a:solidFill>
                  <a:srgbClr val="00429A"/>
                </a:solidFill>
                <a:effectLst>
                  <a:outerShdw blurRad="38100" dist="38100" dir="2700000" algn="tl">
                    <a:srgbClr val="DDDDDD"/>
                  </a:outerShdw>
                </a:effectLst>
                <a:cs typeface="+mn-cs"/>
              </a:rPr>
              <a:t>State Space Search</a:t>
            </a:r>
            <a:r>
              <a:rPr lang="en-GB" sz="3400" dirty="0">
                <a:solidFill>
                  <a:srgbClr val="00429A"/>
                </a:solidFill>
                <a:cs typeface="+mn-cs"/>
              </a:rPr>
              <a:t> </a:t>
            </a:r>
            <a:endParaRPr lang="en-IE" sz="3400" dirty="0">
              <a:solidFill>
                <a:srgbClr val="00429A"/>
              </a:solidFill>
              <a:cs typeface="+mn-cs"/>
            </a:endParaRPr>
          </a:p>
          <a:p>
            <a:pPr algn="l" defTabSz="1257563">
              <a:lnSpc>
                <a:spcPct val="85000"/>
              </a:lnSpc>
              <a:defRPr/>
            </a:pPr>
            <a:r>
              <a:rPr lang="en-GB" sz="3400" dirty="0">
                <a:solidFill>
                  <a:srgbClr val="00429A"/>
                </a:solidFill>
                <a:cs typeface="+mn-cs"/>
              </a:rPr>
              <a:t>involving essentially several components ...</a:t>
            </a:r>
          </a:p>
          <a:p>
            <a:pPr algn="l" defTabSz="1257563">
              <a:lnSpc>
                <a:spcPct val="85000"/>
              </a:lnSpc>
              <a:defRPr/>
            </a:pPr>
            <a:endParaRPr lang="en-GB" sz="3400" dirty="0">
              <a:solidFill>
                <a:srgbClr val="00429A"/>
              </a:solidFill>
              <a:cs typeface="+mn-cs"/>
            </a:endParaRPr>
          </a:p>
          <a:p>
            <a:pPr algn="l" defTabSz="1257563">
              <a:lnSpc>
                <a:spcPct val="85000"/>
              </a:lnSpc>
              <a:spcAft>
                <a:spcPts val="0"/>
              </a:spcAft>
              <a:defRPr/>
            </a:pPr>
            <a:r>
              <a:rPr lang="en-GB" sz="3400" dirty="0">
                <a:solidFill>
                  <a:srgbClr val="00429A"/>
                </a:solidFill>
                <a:cs typeface="+mn-cs"/>
              </a:rPr>
              <a:t>    (a) an initial stage</a:t>
            </a:r>
          </a:p>
          <a:p>
            <a:pPr algn="l" defTabSz="1257563">
              <a:lnSpc>
                <a:spcPct val="85000"/>
              </a:lnSpc>
              <a:spcAft>
                <a:spcPts val="0"/>
              </a:spcAft>
              <a:defRPr/>
            </a:pPr>
            <a:endParaRPr lang="en-GB" sz="3400" dirty="0">
              <a:solidFill>
                <a:srgbClr val="00429A"/>
              </a:solidFill>
              <a:cs typeface="+mn-cs"/>
            </a:endParaRPr>
          </a:p>
          <a:p>
            <a:pPr algn="l" defTabSz="1257563">
              <a:lnSpc>
                <a:spcPct val="85000"/>
              </a:lnSpc>
              <a:spcAft>
                <a:spcPts val="0"/>
              </a:spcAft>
              <a:defRPr/>
            </a:pPr>
            <a:r>
              <a:rPr lang="en-GB" sz="3400" dirty="0">
                <a:solidFill>
                  <a:srgbClr val="00429A"/>
                </a:solidFill>
                <a:cs typeface="+mn-cs"/>
              </a:rPr>
              <a:t>    (b) a final state</a:t>
            </a:r>
          </a:p>
          <a:p>
            <a:pPr algn="l" defTabSz="1257563">
              <a:lnSpc>
                <a:spcPct val="85000"/>
              </a:lnSpc>
              <a:spcAft>
                <a:spcPts val="0"/>
              </a:spcAft>
              <a:defRPr/>
            </a:pPr>
            <a:endParaRPr lang="en-GB" sz="3400" dirty="0">
              <a:solidFill>
                <a:srgbClr val="00429A"/>
              </a:solidFill>
              <a:cs typeface="+mn-cs"/>
            </a:endParaRPr>
          </a:p>
          <a:p>
            <a:pPr algn="l" defTabSz="1257563">
              <a:lnSpc>
                <a:spcPct val="85000"/>
              </a:lnSpc>
              <a:spcAft>
                <a:spcPts val="0"/>
              </a:spcAft>
              <a:defRPr/>
            </a:pPr>
            <a:r>
              <a:rPr lang="en-GB" sz="3400" dirty="0">
                <a:solidFill>
                  <a:srgbClr val="00429A"/>
                </a:solidFill>
                <a:cs typeface="+mn-cs"/>
              </a:rPr>
              <a:t>    (c) an ability to detect final state</a:t>
            </a:r>
          </a:p>
          <a:p>
            <a:pPr algn="l" defTabSz="1257563">
              <a:lnSpc>
                <a:spcPct val="85000"/>
              </a:lnSpc>
              <a:spcAft>
                <a:spcPts val="0"/>
              </a:spcAft>
              <a:defRPr/>
            </a:pPr>
            <a:endParaRPr lang="en-GB" sz="3400" dirty="0">
              <a:solidFill>
                <a:srgbClr val="00429A"/>
              </a:solidFill>
              <a:cs typeface="+mn-cs"/>
            </a:endParaRPr>
          </a:p>
          <a:p>
            <a:pPr algn="l" defTabSz="1257563">
              <a:lnSpc>
                <a:spcPct val="85000"/>
              </a:lnSpc>
              <a:spcAft>
                <a:spcPts val="0"/>
              </a:spcAft>
              <a:defRPr/>
            </a:pPr>
            <a:r>
              <a:rPr lang="en-GB" sz="3400" dirty="0">
                <a:solidFill>
                  <a:srgbClr val="00429A"/>
                </a:solidFill>
                <a:cs typeface="+mn-cs"/>
              </a:rPr>
              <a:t>   </a:t>
            </a:r>
            <a:r>
              <a:rPr lang="en-IE" sz="3400" dirty="0">
                <a:solidFill>
                  <a:srgbClr val="00429A"/>
                </a:solidFill>
                <a:cs typeface="+mn-cs"/>
              </a:rPr>
              <a:t> </a:t>
            </a:r>
            <a:r>
              <a:rPr lang="en-GB" sz="3400" dirty="0">
                <a:solidFill>
                  <a:srgbClr val="00429A"/>
                </a:solidFill>
                <a:cs typeface="+mn-cs"/>
              </a:rPr>
              <a:t>(d) a set of legal operations that can be applied to each state.</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Such an approach can often be understood better by conceptually </a:t>
            </a:r>
            <a:endParaRPr lang="en-IE" sz="3400" dirty="0">
              <a:solidFill>
                <a:srgbClr val="00429A"/>
              </a:solidFill>
              <a:cs typeface="+mn-cs"/>
            </a:endParaRPr>
          </a:p>
          <a:p>
            <a:pPr algn="l" defTabSz="1257563">
              <a:lnSpc>
                <a:spcPct val="85000"/>
              </a:lnSpc>
              <a:defRPr/>
            </a:pPr>
            <a:r>
              <a:rPr lang="en-GB" sz="3400" dirty="0">
                <a:solidFill>
                  <a:srgbClr val="00429A"/>
                </a:solidFill>
                <a:cs typeface="+mn-cs"/>
              </a:rPr>
              <a:t>regarding states as </a:t>
            </a:r>
            <a:r>
              <a:rPr lang="en-GB" sz="3400" i="1" dirty="0">
                <a:solidFill>
                  <a:srgbClr val="00429A"/>
                </a:solidFill>
                <a:cs typeface="+mn-cs"/>
              </a:rPr>
              <a:t>nodes</a:t>
            </a:r>
            <a:r>
              <a:rPr lang="en-GB" sz="3400" dirty="0">
                <a:solidFill>
                  <a:srgbClr val="00429A"/>
                </a:solidFill>
                <a:cs typeface="+mn-cs"/>
              </a:rPr>
              <a:t> and operations as </a:t>
            </a:r>
            <a:r>
              <a:rPr lang="en-GB" sz="3400" i="1" dirty="0">
                <a:solidFill>
                  <a:srgbClr val="00429A"/>
                </a:solidFill>
                <a:cs typeface="+mn-cs"/>
              </a:rPr>
              <a:t>arcs</a:t>
            </a:r>
            <a:r>
              <a:rPr lang="en-GB" sz="3400" dirty="0">
                <a:solidFill>
                  <a:srgbClr val="00429A"/>
                </a:solidFill>
                <a:cs typeface="+mn-cs"/>
              </a:rPr>
              <a:t>.</a:t>
            </a:r>
          </a:p>
          <a:p>
            <a:pPr defTabSz="1257563">
              <a:lnSpc>
                <a:spcPct val="85000"/>
              </a:lnSpc>
              <a:defRPr/>
            </a:pPr>
            <a:endParaRPr lang="en-GB" sz="3400" dirty="0">
              <a:cs typeface="+mn-cs"/>
            </a:endParaRPr>
          </a:p>
          <a:p>
            <a:pPr defTabSz="1257563">
              <a:lnSpc>
                <a:spcPct val="85000"/>
              </a:lnSpc>
              <a:defRPr/>
            </a:pPr>
            <a:endParaRPr lang="en-GB" sz="3400" dirty="0">
              <a:cs typeface="+mn-cs"/>
            </a:endParaRPr>
          </a:p>
          <a:p>
            <a:pPr defTabSz="1257563">
              <a:defRPr/>
            </a:pPr>
            <a:endParaRPr lang="en-GB" sz="3000" b="1" dirty="0">
              <a:latin typeface="Helvetica" charset="0"/>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Rectangle 2"/>
          <p:cNvSpPr>
            <a:spLocks noGrp="1" noChangeArrowheads="1"/>
          </p:cNvSpPr>
          <p:nvPr>
            <p:ph type="title"/>
          </p:nvPr>
        </p:nvSpPr>
        <p:spPr>
          <a:xfrm>
            <a:off x="3637281" y="340296"/>
            <a:ext cx="5764106" cy="713458"/>
          </a:xfrm>
        </p:spPr>
        <p:txBody>
          <a:bodyPr/>
          <a:lstStyle/>
          <a:p>
            <a:pPr>
              <a:defRPr/>
            </a:pPr>
            <a:r>
              <a:rPr lang="en-GB" dirty="0">
                <a:cs typeface="+mj-cs"/>
              </a:rPr>
              <a:t>The History of AI 5</a:t>
            </a:r>
          </a:p>
        </p:txBody>
      </p:sp>
      <p:sp>
        <p:nvSpPr>
          <p:cNvPr id="228355" name="Rectangle 3"/>
          <p:cNvSpPr>
            <a:spLocks noChangeArrowheads="1"/>
          </p:cNvSpPr>
          <p:nvPr/>
        </p:nvSpPr>
        <p:spPr bwMode="auto">
          <a:xfrm>
            <a:off x="912993" y="3056585"/>
            <a:ext cx="11521366" cy="78688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l" defTabSz="1257563">
              <a:lnSpc>
                <a:spcPct val="85000"/>
              </a:lnSpc>
              <a:defRPr/>
            </a:pPr>
            <a:r>
              <a:rPr lang="en-GB" sz="3300" b="1" dirty="0">
                <a:latin typeface="Helvetica" charset="0"/>
                <a:cs typeface="+mn-cs"/>
              </a:rPr>
              <a:t> </a:t>
            </a:r>
            <a:r>
              <a:rPr lang="en-GB" sz="3400" dirty="0">
                <a:solidFill>
                  <a:srgbClr val="00429A"/>
                </a:solidFill>
                <a:cs typeface="+mn-cs"/>
              </a:rPr>
              <a:t>By way of example in a chess game:</a:t>
            </a:r>
            <a:endParaRPr lang="en-IE" sz="3400" dirty="0">
              <a:solidFill>
                <a:srgbClr val="00429A"/>
              </a:solidFill>
              <a:cs typeface="+mn-cs"/>
            </a:endParaRPr>
          </a:p>
          <a:p>
            <a:pPr algn="l" defTabSz="1257563">
              <a:lnSpc>
                <a:spcPct val="85000"/>
              </a:lnSpc>
              <a:defRPr/>
            </a:pPr>
            <a:endParaRPr lang="en-GB" sz="3400" dirty="0">
              <a:solidFill>
                <a:srgbClr val="00429A"/>
              </a:solidFill>
              <a:cs typeface="+mn-cs"/>
            </a:endParaRPr>
          </a:p>
          <a:p>
            <a:pPr algn="l" defTabSz="1257563">
              <a:lnSpc>
                <a:spcPct val="85000"/>
              </a:lnSpc>
              <a:defRPr/>
            </a:pPr>
            <a:endParaRPr lang="en-GB" sz="3400" dirty="0">
              <a:solidFill>
                <a:srgbClr val="00429A"/>
              </a:solidFill>
              <a:cs typeface="+mn-cs"/>
            </a:endParaRPr>
          </a:p>
          <a:p>
            <a:pPr marL="629911" lvl="1" algn="l" defTabSz="1257563">
              <a:lnSpc>
                <a:spcPct val="85000"/>
              </a:lnSpc>
              <a:defRPr/>
            </a:pPr>
            <a:r>
              <a:rPr lang="en-GB" sz="3400" dirty="0">
                <a:solidFill>
                  <a:srgbClr val="00429A"/>
                </a:solidFill>
                <a:cs typeface="+mn-cs"/>
              </a:rPr>
              <a:t>   (a) initial state: initial state of chess board.</a:t>
            </a:r>
          </a:p>
          <a:p>
            <a:pPr marL="629911" lvl="1" algn="l" defTabSz="1257563">
              <a:lnSpc>
                <a:spcPct val="85000"/>
              </a:lnSpc>
              <a:defRPr/>
            </a:pPr>
            <a:endParaRPr lang="en-GB" sz="3400" dirty="0">
              <a:solidFill>
                <a:srgbClr val="00429A"/>
              </a:solidFill>
              <a:cs typeface="+mn-cs"/>
            </a:endParaRPr>
          </a:p>
          <a:p>
            <a:pPr marL="629911" lvl="1" algn="l" defTabSz="1257563">
              <a:lnSpc>
                <a:spcPct val="85000"/>
              </a:lnSpc>
              <a:defRPr/>
            </a:pPr>
            <a:r>
              <a:rPr lang="en-GB" sz="3400" dirty="0">
                <a:solidFill>
                  <a:srgbClr val="00429A"/>
                </a:solidFill>
                <a:cs typeface="+mn-cs"/>
              </a:rPr>
              <a:t>   (b) final state: checkmate.</a:t>
            </a:r>
          </a:p>
          <a:p>
            <a:pPr marL="629911" lvl="1" algn="l" defTabSz="1257563">
              <a:lnSpc>
                <a:spcPct val="85000"/>
              </a:lnSpc>
              <a:defRPr/>
            </a:pPr>
            <a:endParaRPr lang="en-GB" sz="3400" dirty="0">
              <a:solidFill>
                <a:srgbClr val="00429A"/>
              </a:solidFill>
              <a:cs typeface="+mn-cs"/>
            </a:endParaRPr>
          </a:p>
          <a:p>
            <a:pPr marL="629911" lvl="1" algn="l" defTabSz="1257563">
              <a:lnSpc>
                <a:spcPct val="85000"/>
              </a:lnSpc>
              <a:defRPr/>
            </a:pPr>
            <a:r>
              <a:rPr lang="en-GB" sz="3400" dirty="0">
                <a:solidFill>
                  <a:srgbClr val="00429A"/>
                </a:solidFill>
                <a:cs typeface="+mn-cs"/>
              </a:rPr>
              <a:t>   (c) ability to detect final state: ability to detect checkmate.</a:t>
            </a:r>
          </a:p>
          <a:p>
            <a:pPr marL="629911" lvl="1" algn="l" defTabSz="1257563">
              <a:lnSpc>
                <a:spcPct val="85000"/>
              </a:lnSpc>
              <a:defRPr/>
            </a:pPr>
            <a:endParaRPr lang="en-GB" sz="3400" dirty="0">
              <a:solidFill>
                <a:srgbClr val="00429A"/>
              </a:solidFill>
              <a:cs typeface="+mn-cs"/>
            </a:endParaRPr>
          </a:p>
          <a:p>
            <a:pPr marL="629911" lvl="1" algn="l" defTabSz="1257563">
              <a:lnSpc>
                <a:spcPct val="85000"/>
              </a:lnSpc>
              <a:defRPr/>
            </a:pPr>
            <a:r>
              <a:rPr lang="en-GB" sz="3400" dirty="0">
                <a:solidFill>
                  <a:srgbClr val="00429A"/>
                </a:solidFill>
                <a:cs typeface="+mn-cs"/>
              </a:rPr>
              <a:t>   (d) set of legal operations: legal moves of chess.</a:t>
            </a:r>
          </a:p>
          <a:p>
            <a:pPr defTabSz="1257563">
              <a:lnSpc>
                <a:spcPct val="85000"/>
              </a:lnSpc>
              <a:defRPr/>
            </a:pPr>
            <a:endParaRPr lang="en-GB" sz="3400" dirty="0">
              <a:cs typeface="+mn-cs"/>
            </a:endParaRPr>
          </a:p>
          <a:p>
            <a:pPr defTabSz="1257563">
              <a:lnSpc>
                <a:spcPct val="85000"/>
              </a:lnSpc>
              <a:defRPr/>
            </a:pPr>
            <a:endParaRPr lang="en-GB" sz="3400" dirty="0">
              <a:cs typeface="+mn-cs"/>
            </a:endParaRPr>
          </a:p>
          <a:p>
            <a:pPr defTabSz="1257563">
              <a:lnSpc>
                <a:spcPct val="85000"/>
              </a:lnSpc>
              <a:defRPr/>
            </a:pPr>
            <a:endParaRPr lang="en-GB" sz="3400" dirty="0">
              <a:cs typeface="+mn-cs"/>
            </a:endParaRPr>
          </a:p>
          <a:p>
            <a:pPr defTabSz="1257563">
              <a:lnSpc>
                <a:spcPct val="85000"/>
              </a:lnSpc>
              <a:defRPr/>
            </a:pPr>
            <a:endParaRPr lang="en-GB" sz="3300" b="1" dirty="0">
              <a:latin typeface="Helvetica" charset="0"/>
              <a:cs typeface="+mn-cs"/>
            </a:endParaRPr>
          </a:p>
          <a:p>
            <a:pPr defTabSz="1257563">
              <a:defRPr/>
            </a:pPr>
            <a:endParaRPr lang="en-GB" sz="3300" b="1" dirty="0">
              <a:latin typeface="Helvetica" charset="0"/>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2"/>
          <p:cNvSpPr>
            <a:spLocks noGrp="1" noChangeArrowheads="1"/>
          </p:cNvSpPr>
          <p:nvPr>
            <p:ph type="title"/>
          </p:nvPr>
        </p:nvSpPr>
        <p:spPr>
          <a:xfrm>
            <a:off x="3743395" y="412304"/>
            <a:ext cx="5556392" cy="713458"/>
          </a:xfrm>
        </p:spPr>
        <p:txBody>
          <a:bodyPr/>
          <a:lstStyle/>
          <a:p>
            <a:pPr>
              <a:defRPr/>
            </a:pPr>
            <a:r>
              <a:rPr lang="en-GB" dirty="0">
                <a:cs typeface="+mj-cs"/>
              </a:rPr>
              <a:t>Generate &amp; Test 1</a:t>
            </a:r>
          </a:p>
        </p:txBody>
      </p:sp>
      <p:sp>
        <p:nvSpPr>
          <p:cNvPr id="229379" name="Rectangle 3"/>
          <p:cNvSpPr>
            <a:spLocks noChangeArrowheads="1"/>
          </p:cNvSpPr>
          <p:nvPr/>
        </p:nvSpPr>
        <p:spPr bwMode="auto">
          <a:xfrm>
            <a:off x="402525" y="2921105"/>
            <a:ext cx="12260764" cy="83644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l" defTabSz="1257563">
              <a:lnSpc>
                <a:spcPct val="85000"/>
              </a:lnSpc>
              <a:defRPr/>
            </a:pPr>
            <a:r>
              <a:rPr lang="en-GB" sz="3400" dirty="0">
                <a:solidFill>
                  <a:srgbClr val="00429A"/>
                </a:solidFill>
                <a:cs typeface="+mn-cs"/>
              </a:rPr>
              <a:t>The simplest form of state space search is that of </a:t>
            </a:r>
            <a:r>
              <a:rPr lang="en-GB" sz="3400" dirty="0">
                <a:solidFill>
                  <a:srgbClr val="00429A"/>
                </a:solidFill>
                <a:effectLst>
                  <a:outerShdw blurRad="38100" dist="38100" dir="2700000" algn="tl">
                    <a:srgbClr val="DDDDDD"/>
                  </a:outerShdw>
                </a:effectLst>
                <a:cs typeface="+mn-cs"/>
              </a:rPr>
              <a:t>Generate &amp; Test</a:t>
            </a:r>
            <a:r>
              <a:rPr lang="en-GB" sz="3400" dirty="0">
                <a:solidFill>
                  <a:srgbClr val="00429A"/>
                </a:solidFill>
                <a:cs typeface="+mn-cs"/>
              </a:rPr>
              <a:t>.</a:t>
            </a:r>
          </a:p>
          <a:p>
            <a:pPr algn="l" defTabSz="1257563">
              <a:lnSpc>
                <a:spcPct val="85000"/>
              </a:lnSpc>
              <a:defRPr/>
            </a:pPr>
            <a:endParaRPr lang="en-GB" sz="3400" dirty="0">
              <a:solidFill>
                <a:srgbClr val="00429A"/>
              </a:solidFill>
              <a:cs typeface="+mn-cs"/>
            </a:endParaRP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Such an approach involves typically</a:t>
            </a:r>
            <a:r>
              <a:rPr lang="en-GB" sz="3400" i="1" dirty="0">
                <a:solidFill>
                  <a:srgbClr val="00429A"/>
                </a:solidFill>
                <a:cs typeface="+mn-cs"/>
              </a:rPr>
              <a:t> three </a:t>
            </a:r>
            <a:r>
              <a:rPr lang="en-GB" sz="3400" dirty="0">
                <a:solidFill>
                  <a:srgbClr val="00429A"/>
                </a:solidFill>
                <a:cs typeface="+mn-cs"/>
              </a:rPr>
              <a:t>stages, those of ...</a:t>
            </a:r>
          </a:p>
          <a:p>
            <a:pPr algn="l" defTabSz="1257563">
              <a:lnSpc>
                <a:spcPct val="85000"/>
              </a:lnSpc>
              <a:defRPr/>
            </a:pPr>
            <a:endParaRPr lang="en-GB" sz="3400" dirty="0">
              <a:solidFill>
                <a:srgbClr val="00429A"/>
              </a:solidFill>
              <a:cs typeface="+mn-cs"/>
            </a:endParaRPr>
          </a:p>
          <a:p>
            <a:pPr marL="629911" lvl="1" algn="l" defTabSz="1257563">
              <a:lnSpc>
                <a:spcPct val="85000"/>
              </a:lnSpc>
              <a:defRPr/>
            </a:pPr>
            <a:r>
              <a:rPr lang="en-GB" sz="3400" dirty="0">
                <a:solidFill>
                  <a:srgbClr val="00429A"/>
                </a:solidFill>
                <a:cs typeface="+mn-cs"/>
              </a:rPr>
              <a:t>  (a) Generating a possible solution in the form of a </a:t>
            </a:r>
            <a:r>
              <a:rPr lang="en-GB" sz="3400" i="1" dirty="0">
                <a:solidFill>
                  <a:srgbClr val="00429A"/>
                </a:solidFill>
                <a:cs typeface="+mn-cs"/>
              </a:rPr>
              <a:t>new state</a:t>
            </a:r>
            <a:r>
              <a:rPr lang="en-GB" sz="3400" dirty="0">
                <a:solidFill>
                  <a:srgbClr val="00429A"/>
                </a:solidFill>
                <a:cs typeface="+mn-cs"/>
              </a:rPr>
              <a:t>.</a:t>
            </a:r>
          </a:p>
          <a:p>
            <a:pPr marL="629911" lvl="1" algn="l" defTabSz="1257563">
              <a:lnSpc>
                <a:spcPct val="85000"/>
              </a:lnSpc>
              <a:defRPr/>
            </a:pPr>
            <a:endParaRPr lang="en-GB" sz="3400" dirty="0">
              <a:solidFill>
                <a:srgbClr val="00429A"/>
              </a:solidFill>
              <a:cs typeface="+mn-cs"/>
            </a:endParaRPr>
          </a:p>
          <a:p>
            <a:pPr marL="629911" lvl="1" algn="l" defTabSz="1257563">
              <a:lnSpc>
                <a:spcPct val="85000"/>
              </a:lnSpc>
              <a:defRPr/>
            </a:pPr>
            <a:r>
              <a:rPr lang="en-GB" sz="3400" dirty="0">
                <a:solidFill>
                  <a:srgbClr val="00429A"/>
                </a:solidFill>
                <a:cs typeface="+mn-cs"/>
              </a:rPr>
              <a:t>  (b) Ascertaining whether the new state is indeed the </a:t>
            </a:r>
            <a:r>
              <a:rPr lang="en-GB" sz="3400" i="1" dirty="0">
                <a:solidFill>
                  <a:srgbClr val="00429A"/>
                </a:solidFill>
                <a:cs typeface="+mn-cs"/>
              </a:rPr>
              <a:t>final state</a:t>
            </a:r>
            <a:r>
              <a:rPr lang="en-GB" sz="3400" dirty="0">
                <a:solidFill>
                  <a:srgbClr val="00429A"/>
                </a:solidFill>
                <a:cs typeface="+mn-cs"/>
              </a:rPr>
              <a:t>.</a:t>
            </a:r>
          </a:p>
          <a:p>
            <a:pPr marL="629911" lvl="1" algn="l" defTabSz="1257563">
              <a:lnSpc>
                <a:spcPct val="85000"/>
              </a:lnSpc>
              <a:defRPr/>
            </a:pPr>
            <a:endParaRPr lang="en-GB" sz="3400" dirty="0">
              <a:solidFill>
                <a:srgbClr val="00429A"/>
              </a:solidFill>
              <a:cs typeface="+mn-cs"/>
            </a:endParaRPr>
          </a:p>
          <a:p>
            <a:pPr marL="629911" lvl="1" algn="l" defTabSz="1257563">
              <a:lnSpc>
                <a:spcPct val="85000"/>
              </a:lnSpc>
              <a:defRPr/>
            </a:pPr>
            <a:r>
              <a:rPr lang="en-GB" sz="3400" dirty="0">
                <a:solidFill>
                  <a:srgbClr val="00429A"/>
                </a:solidFill>
                <a:cs typeface="+mn-cs"/>
              </a:rPr>
              <a:t>  (c) If new state is the</a:t>
            </a:r>
            <a:r>
              <a:rPr lang="en-GB" sz="3400" i="1" dirty="0">
                <a:solidFill>
                  <a:srgbClr val="00429A"/>
                </a:solidFill>
                <a:cs typeface="+mn-cs"/>
              </a:rPr>
              <a:t> final state </a:t>
            </a:r>
            <a:r>
              <a:rPr lang="en-GB" sz="3400" dirty="0">
                <a:solidFill>
                  <a:srgbClr val="00429A"/>
                </a:solidFill>
                <a:cs typeface="+mn-cs"/>
              </a:rPr>
              <a:t>terminate, otherwise </a:t>
            </a:r>
          </a:p>
          <a:p>
            <a:pPr marL="629911" lvl="1" algn="l" defTabSz="1257563">
              <a:lnSpc>
                <a:spcPct val="85000"/>
              </a:lnSpc>
              <a:defRPr/>
            </a:pPr>
            <a:r>
              <a:rPr lang="en-GB" sz="3400" dirty="0">
                <a:solidFill>
                  <a:srgbClr val="00429A"/>
                </a:solidFill>
                <a:cs typeface="+mn-cs"/>
              </a:rPr>
              <a:t>      repeat steps a, b and c.</a:t>
            </a:r>
          </a:p>
          <a:p>
            <a:pPr defTabSz="1257563">
              <a:lnSpc>
                <a:spcPct val="85000"/>
              </a:lnSpc>
              <a:defRPr/>
            </a:pPr>
            <a:endParaRPr lang="en-GB" sz="3400" dirty="0">
              <a:cs typeface="+mn-cs"/>
            </a:endParaRPr>
          </a:p>
          <a:p>
            <a:pPr defTabSz="1257563">
              <a:lnSpc>
                <a:spcPct val="85000"/>
              </a:lnSpc>
              <a:defRPr/>
            </a:pPr>
            <a:endParaRPr lang="en-GB" sz="3300" b="1" dirty="0">
              <a:cs typeface="+mn-cs"/>
            </a:endParaRPr>
          </a:p>
          <a:p>
            <a:pPr defTabSz="1257563">
              <a:lnSpc>
                <a:spcPct val="85000"/>
              </a:lnSpc>
              <a:defRPr/>
            </a:pPr>
            <a:endParaRPr lang="en-GB" sz="3300" b="1" dirty="0">
              <a:cs typeface="+mn-cs"/>
            </a:endParaRPr>
          </a:p>
          <a:p>
            <a:pPr defTabSz="1257563">
              <a:lnSpc>
                <a:spcPct val="85000"/>
              </a:lnSpc>
              <a:defRPr/>
            </a:pPr>
            <a:endParaRPr lang="en-GB" sz="3300" b="1" dirty="0">
              <a:latin typeface="Helvetica" charset="0"/>
              <a:cs typeface="+mn-cs"/>
            </a:endParaRPr>
          </a:p>
          <a:p>
            <a:pPr defTabSz="1257563">
              <a:defRPr/>
            </a:pPr>
            <a:endParaRPr lang="en-GB" sz="3300" b="1" dirty="0">
              <a:latin typeface="Helvetica" charset="0"/>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Rectangle 2"/>
          <p:cNvSpPr>
            <a:spLocks noGrp="1" noChangeArrowheads="1"/>
          </p:cNvSpPr>
          <p:nvPr>
            <p:ph type="title"/>
          </p:nvPr>
        </p:nvSpPr>
        <p:spPr>
          <a:xfrm>
            <a:off x="3743395" y="340296"/>
            <a:ext cx="5556392" cy="713458"/>
          </a:xfrm>
        </p:spPr>
        <p:txBody>
          <a:bodyPr/>
          <a:lstStyle/>
          <a:p>
            <a:pPr>
              <a:defRPr/>
            </a:pPr>
            <a:r>
              <a:rPr lang="en-GB" dirty="0">
                <a:cs typeface="+mj-cs"/>
              </a:rPr>
              <a:t>Generate &amp; Test 2</a:t>
            </a:r>
          </a:p>
        </p:txBody>
      </p:sp>
      <p:sp>
        <p:nvSpPr>
          <p:cNvPr id="230403" name="Rectangle 3"/>
          <p:cNvSpPr>
            <a:spLocks noChangeArrowheads="1"/>
          </p:cNvSpPr>
          <p:nvPr/>
        </p:nvSpPr>
        <p:spPr bwMode="auto">
          <a:xfrm>
            <a:off x="650240" y="2167467"/>
            <a:ext cx="11607236" cy="760112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87393" tIns="34958" rIns="87393" bIns="34958">
            <a:spAutoFit/>
          </a:bodyPr>
          <a:lstStyle/>
          <a:p>
            <a:pPr algn="l" defTabSz="1257563">
              <a:lnSpc>
                <a:spcPct val="85000"/>
              </a:lnSpc>
              <a:defRPr/>
            </a:pPr>
            <a:r>
              <a:rPr lang="en-GB" sz="3400" dirty="0">
                <a:solidFill>
                  <a:srgbClr val="00429A"/>
                </a:solidFill>
                <a:cs typeface="+mn-cs"/>
              </a:rPr>
              <a:t>Two forms of generate and test exist: </a:t>
            </a:r>
            <a:r>
              <a:rPr lang="en-GB" sz="3400" dirty="0">
                <a:solidFill>
                  <a:srgbClr val="00429A"/>
                </a:solidFill>
                <a:effectLst>
                  <a:outerShdw blurRad="38100" dist="38100" dir="2700000" algn="tl">
                    <a:srgbClr val="DDDDDD"/>
                  </a:outerShdw>
                </a:effectLst>
                <a:cs typeface="+mn-cs"/>
              </a:rPr>
              <a:t>Depth-first Search</a:t>
            </a:r>
            <a:r>
              <a:rPr lang="en-GB" sz="3400" dirty="0">
                <a:solidFill>
                  <a:srgbClr val="00429A"/>
                </a:solidFill>
                <a:cs typeface="+mn-cs"/>
              </a:rPr>
              <a:t> &amp; </a:t>
            </a:r>
            <a:r>
              <a:rPr lang="en-GB" sz="3400" dirty="0">
                <a:solidFill>
                  <a:srgbClr val="00429A"/>
                </a:solidFill>
                <a:effectLst>
                  <a:outerShdw blurRad="38100" dist="38100" dir="2700000" algn="tl">
                    <a:srgbClr val="DDDDDD"/>
                  </a:outerShdw>
                </a:effectLst>
                <a:cs typeface="+mn-cs"/>
              </a:rPr>
              <a:t>Breadth-first Search</a:t>
            </a:r>
            <a:r>
              <a:rPr lang="en-GB" sz="3400" dirty="0">
                <a:solidFill>
                  <a:srgbClr val="00429A"/>
                </a:solidFill>
                <a:cs typeface="+mn-cs"/>
              </a:rPr>
              <a:t>.  </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Both fall foul of the </a:t>
            </a:r>
            <a:r>
              <a:rPr lang="ja-JP" altLang="en-GB" sz="3400" i="1" dirty="0">
                <a:solidFill>
                  <a:srgbClr val="00429A"/>
                </a:solidFill>
                <a:latin typeface="Arial"/>
                <a:cs typeface="+mn-cs"/>
              </a:rPr>
              <a:t>‘</a:t>
            </a:r>
            <a:r>
              <a:rPr lang="en-GB" sz="3400" i="1" dirty="0">
                <a:solidFill>
                  <a:srgbClr val="00429A"/>
                </a:solidFill>
                <a:cs typeface="+mn-cs"/>
              </a:rPr>
              <a:t>combinatorial explosion</a:t>
            </a:r>
            <a:r>
              <a:rPr lang="ja-JP" altLang="en-GB" sz="3400" i="1" dirty="0">
                <a:solidFill>
                  <a:srgbClr val="00429A"/>
                </a:solidFill>
                <a:latin typeface="Arial"/>
                <a:cs typeface="+mn-cs"/>
              </a:rPr>
              <a:t>’</a:t>
            </a:r>
            <a:r>
              <a:rPr lang="en-GB" sz="3400" dirty="0">
                <a:solidFill>
                  <a:srgbClr val="00429A"/>
                </a:solidFill>
                <a:cs typeface="+mn-cs"/>
              </a:rPr>
              <a:t>, caused by the </a:t>
            </a:r>
          </a:p>
          <a:p>
            <a:pPr algn="l" defTabSz="1257563">
              <a:lnSpc>
                <a:spcPct val="85000"/>
              </a:lnSpc>
              <a:defRPr/>
            </a:pPr>
            <a:r>
              <a:rPr lang="en-GB" sz="3400" dirty="0">
                <a:solidFill>
                  <a:srgbClr val="00429A"/>
                </a:solidFill>
                <a:cs typeface="+mn-cs"/>
              </a:rPr>
              <a:t>exponential growth of the nodes irrespective of the order of generation.</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Consequently exhaustive search is only feasible when the search space is </a:t>
            </a:r>
            <a:r>
              <a:rPr lang="en-GB" sz="3400" i="1" dirty="0">
                <a:solidFill>
                  <a:srgbClr val="00429A"/>
                </a:solidFill>
                <a:cs typeface="+mn-cs"/>
              </a:rPr>
              <a:t>very small</a:t>
            </a:r>
            <a:r>
              <a:rPr lang="en-GB" sz="3400" dirty="0">
                <a:solidFill>
                  <a:srgbClr val="00429A"/>
                </a:solidFill>
                <a:cs typeface="+mn-cs"/>
              </a:rPr>
              <a:t>.</a:t>
            </a:r>
          </a:p>
          <a:p>
            <a:pPr algn="l" defTabSz="1257563">
              <a:lnSpc>
                <a:spcPct val="85000"/>
              </a:lnSpc>
              <a:defRPr/>
            </a:pPr>
            <a:endParaRPr lang="en-IE" sz="3400" dirty="0">
              <a:solidFill>
                <a:srgbClr val="00429A"/>
              </a:solidFill>
              <a:cs typeface="+mn-cs"/>
            </a:endParaRPr>
          </a:p>
          <a:p>
            <a:pPr algn="l" defTabSz="1257563">
              <a:lnSpc>
                <a:spcPct val="85000"/>
              </a:lnSpc>
              <a:defRPr/>
            </a:pPr>
            <a:r>
              <a:rPr lang="en-GB" sz="3400" dirty="0">
                <a:solidFill>
                  <a:srgbClr val="00429A"/>
                </a:solidFill>
                <a:cs typeface="+mn-cs"/>
              </a:rPr>
              <a:t>For larger spaces the search needs to be </a:t>
            </a:r>
            <a:r>
              <a:rPr lang="en-GB" sz="3400" i="1" dirty="0">
                <a:solidFill>
                  <a:srgbClr val="00429A"/>
                </a:solidFill>
                <a:cs typeface="+mn-cs"/>
              </a:rPr>
              <a:t>guided</a:t>
            </a:r>
            <a:r>
              <a:rPr lang="en-GB" sz="3400" dirty="0">
                <a:solidFill>
                  <a:srgbClr val="00429A"/>
                </a:solidFill>
                <a:cs typeface="+mn-cs"/>
              </a:rPr>
              <a:t>.  </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Guided searches are normally referred to as </a:t>
            </a:r>
            <a:r>
              <a:rPr lang="en-GB" sz="3400" dirty="0">
                <a:solidFill>
                  <a:srgbClr val="00429A"/>
                </a:solidFill>
                <a:effectLst>
                  <a:outerShdw blurRad="38100" dist="38100" dir="2700000" algn="tl">
                    <a:srgbClr val="DDDDDD"/>
                  </a:outerShdw>
                </a:effectLst>
                <a:cs typeface="+mn-cs"/>
              </a:rPr>
              <a:t>Heuristic Searches</a:t>
            </a:r>
            <a:r>
              <a:rPr lang="en-GB" sz="3400" dirty="0">
                <a:solidFill>
                  <a:srgbClr val="00429A"/>
                </a:solidFill>
                <a:cs typeface="+mn-cs"/>
              </a:rPr>
              <a:t>.  </a:t>
            </a:r>
          </a:p>
          <a:p>
            <a:pPr algn="l" defTabSz="1257563">
              <a:lnSpc>
                <a:spcPct val="85000"/>
              </a:lnSpc>
              <a:defRPr/>
            </a:pPr>
            <a:r>
              <a:rPr lang="en-GB" sz="3400" dirty="0">
                <a:solidFill>
                  <a:srgbClr val="00429A"/>
                </a:solidFill>
                <a:cs typeface="+mn-cs"/>
              </a:rPr>
              <a:t>Searches of this nature utilise domain specific knowledge </a:t>
            </a:r>
          </a:p>
          <a:p>
            <a:pPr algn="l" defTabSz="1257563">
              <a:lnSpc>
                <a:spcPct val="85000"/>
              </a:lnSpc>
              <a:defRPr/>
            </a:pPr>
            <a:r>
              <a:rPr lang="en-GB" sz="3400" dirty="0">
                <a:solidFill>
                  <a:srgbClr val="00429A"/>
                </a:solidFill>
                <a:cs typeface="+mn-cs"/>
              </a:rPr>
              <a:t>called heuristics.</a:t>
            </a:r>
            <a:endParaRPr lang="en-GB" sz="3000" b="1" dirty="0">
              <a:solidFill>
                <a:srgbClr val="00429A"/>
              </a:solidFill>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3847253" y="340296"/>
            <a:ext cx="5346418" cy="713458"/>
          </a:xfrm>
        </p:spPr>
        <p:txBody>
          <a:bodyPr/>
          <a:lstStyle/>
          <a:p>
            <a:pPr>
              <a:defRPr/>
            </a:pPr>
            <a:r>
              <a:rPr lang="en-GB" dirty="0">
                <a:cs typeface="+mj-cs"/>
              </a:rPr>
              <a:t>Guided Searches</a:t>
            </a:r>
          </a:p>
        </p:txBody>
      </p:sp>
      <p:sp>
        <p:nvSpPr>
          <p:cNvPr id="231427" name="Rectangle 3"/>
          <p:cNvSpPr>
            <a:spLocks noChangeArrowheads="1"/>
          </p:cNvSpPr>
          <p:nvPr/>
        </p:nvSpPr>
        <p:spPr bwMode="auto">
          <a:xfrm>
            <a:off x="1801289" y="2928339"/>
            <a:ext cx="8092710" cy="42455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l" defTabSz="1257563">
              <a:lnSpc>
                <a:spcPct val="85000"/>
              </a:lnSpc>
              <a:defRPr/>
            </a:pPr>
            <a:r>
              <a:rPr lang="en-GB" sz="3400" dirty="0">
                <a:solidFill>
                  <a:srgbClr val="00429A"/>
                </a:solidFill>
                <a:cs typeface="+mn-cs"/>
              </a:rPr>
              <a:t>Guided searches are normally referred to as: </a:t>
            </a:r>
          </a:p>
          <a:p>
            <a:pPr algn="l" defTabSz="1257563">
              <a:lnSpc>
                <a:spcPct val="85000"/>
              </a:lnSpc>
              <a:defRPr/>
            </a:pPr>
            <a:r>
              <a:rPr lang="en-GB" sz="3400" dirty="0">
                <a:solidFill>
                  <a:srgbClr val="00429A"/>
                </a:solidFill>
                <a:cs typeface="+mn-cs"/>
              </a:rPr>
              <a:t>  </a:t>
            </a:r>
            <a:r>
              <a:rPr lang="en-GB" sz="3400" dirty="0">
                <a:solidFill>
                  <a:srgbClr val="00429A"/>
                </a:solidFill>
                <a:effectLst>
                  <a:outerShdw blurRad="38100" dist="38100" dir="2700000" algn="tl">
                    <a:srgbClr val="DDDDDD"/>
                  </a:outerShdw>
                </a:effectLst>
                <a:cs typeface="+mn-cs"/>
              </a:rPr>
              <a:t>Heuristic Searches</a:t>
            </a:r>
            <a:r>
              <a:rPr lang="en-GB" sz="3400" dirty="0">
                <a:solidFill>
                  <a:srgbClr val="00429A"/>
                </a:solidFill>
                <a:cs typeface="+mn-cs"/>
              </a:rPr>
              <a:t>. </a:t>
            </a:r>
          </a:p>
          <a:p>
            <a:pPr algn="l" defTabSz="1257563">
              <a:lnSpc>
                <a:spcPct val="85000"/>
              </a:lnSpc>
              <a:defRPr/>
            </a:pPr>
            <a:r>
              <a:rPr lang="en-GB" sz="3400" dirty="0">
                <a:solidFill>
                  <a:srgbClr val="00429A"/>
                </a:solidFill>
                <a:cs typeface="+mn-cs"/>
              </a:rPr>
              <a:t> </a:t>
            </a:r>
          </a:p>
          <a:p>
            <a:pPr algn="l" defTabSz="1257563">
              <a:lnSpc>
                <a:spcPct val="85000"/>
              </a:lnSpc>
              <a:defRPr/>
            </a:pPr>
            <a:r>
              <a:rPr lang="en-GB" sz="3400" dirty="0">
                <a:solidFill>
                  <a:srgbClr val="00429A"/>
                </a:solidFill>
                <a:cs typeface="+mn-cs"/>
              </a:rPr>
              <a:t>Searches of this nature utilise:</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 </a:t>
            </a:r>
            <a:r>
              <a:rPr lang="en-GB" sz="3400" dirty="0">
                <a:solidFill>
                  <a:schemeClr val="tx2"/>
                </a:solidFill>
                <a:cs typeface="+mn-cs"/>
              </a:rPr>
              <a:t> </a:t>
            </a:r>
            <a:r>
              <a:rPr lang="en-GB" sz="3400" i="1" dirty="0">
                <a:solidFill>
                  <a:schemeClr val="tx2"/>
                </a:solidFill>
                <a:cs typeface="+mn-cs"/>
              </a:rPr>
              <a:t>domain specific </a:t>
            </a:r>
            <a:r>
              <a:rPr lang="en-GB" sz="3400" i="1" dirty="0">
                <a:solidFill>
                  <a:srgbClr val="00429A"/>
                </a:solidFill>
                <a:cs typeface="+mn-cs"/>
              </a:rPr>
              <a:t>knowledge</a:t>
            </a:r>
            <a:r>
              <a:rPr lang="en-GB" sz="3400" dirty="0">
                <a:solidFill>
                  <a:srgbClr val="00429A"/>
                </a:solidFill>
                <a:cs typeface="+mn-cs"/>
              </a:rPr>
              <a:t> </a:t>
            </a:r>
            <a:r>
              <a:rPr lang="en-GB" sz="3400" dirty="0">
                <a:solidFill>
                  <a:srgbClr val="00974A"/>
                </a:solidFill>
                <a:cs typeface="+mn-cs"/>
              </a:rPr>
              <a:t>called </a:t>
            </a:r>
            <a:r>
              <a:rPr lang="en-GB" sz="3400" i="1" dirty="0">
                <a:solidFill>
                  <a:srgbClr val="00974A"/>
                </a:solidFill>
                <a:cs typeface="+mn-cs"/>
              </a:rPr>
              <a:t>heuristics</a:t>
            </a:r>
            <a:r>
              <a:rPr lang="en-GB" sz="3400" dirty="0">
                <a:solidFill>
                  <a:srgbClr val="00974A"/>
                </a:solidFill>
                <a:cs typeface="+mn-cs"/>
              </a:rPr>
              <a:t>.</a:t>
            </a:r>
          </a:p>
          <a:p>
            <a:pPr defTabSz="1257563">
              <a:lnSpc>
                <a:spcPct val="85000"/>
              </a:lnSpc>
              <a:defRPr/>
            </a:pPr>
            <a:endParaRPr lang="en-GB" sz="3400" dirty="0">
              <a:solidFill>
                <a:srgbClr val="00429A"/>
              </a:solidFill>
              <a:cs typeface="+mn-cs"/>
            </a:endParaRPr>
          </a:p>
          <a:p>
            <a:pPr defTabSz="1257563">
              <a:defRPr/>
            </a:pPr>
            <a:endParaRPr lang="en-GB" sz="3400" dirty="0">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Rectangle 2"/>
          <p:cNvSpPr>
            <a:spLocks noGrp="1" noChangeArrowheads="1"/>
          </p:cNvSpPr>
          <p:nvPr>
            <p:ph type="title"/>
          </p:nvPr>
        </p:nvSpPr>
        <p:spPr>
          <a:xfrm>
            <a:off x="4774208" y="484312"/>
            <a:ext cx="3305387" cy="713458"/>
          </a:xfrm>
        </p:spPr>
        <p:txBody>
          <a:bodyPr/>
          <a:lstStyle/>
          <a:p>
            <a:pPr>
              <a:defRPr/>
            </a:pPr>
            <a:r>
              <a:rPr lang="en-GB" dirty="0">
                <a:cs typeface="+mj-cs"/>
              </a:rPr>
              <a:t>Exercise 1</a:t>
            </a:r>
          </a:p>
        </p:txBody>
      </p:sp>
      <p:sp>
        <p:nvSpPr>
          <p:cNvPr id="232451" name="Rectangle 3"/>
          <p:cNvSpPr>
            <a:spLocks noChangeArrowheads="1"/>
          </p:cNvSpPr>
          <p:nvPr/>
        </p:nvSpPr>
        <p:spPr bwMode="auto">
          <a:xfrm>
            <a:off x="2242695" y="3898710"/>
            <a:ext cx="8320725" cy="105009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defTabSz="1257563">
              <a:lnSpc>
                <a:spcPct val="85000"/>
              </a:lnSpc>
              <a:defRPr/>
            </a:pPr>
            <a:r>
              <a:rPr lang="en-GB" sz="3400" dirty="0">
                <a:cs typeface="+mn-cs"/>
              </a:rPr>
              <a:t>Attempt to draw a state space for the famous </a:t>
            </a:r>
          </a:p>
          <a:p>
            <a:pPr defTabSz="1257563">
              <a:lnSpc>
                <a:spcPct val="85000"/>
              </a:lnSpc>
              <a:defRPr/>
            </a:pPr>
            <a:r>
              <a:rPr lang="en-GB" sz="3400" dirty="0">
                <a:cs typeface="+mn-cs"/>
              </a:rPr>
              <a:t>Missionaries and Cannibals problem</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p:cNvSpPr>
            <a:spLocks noGrp="1" noChangeArrowheads="1"/>
          </p:cNvSpPr>
          <p:nvPr>
            <p:ph type="title"/>
          </p:nvPr>
        </p:nvSpPr>
        <p:spPr>
          <a:xfrm>
            <a:off x="2246513" y="346918"/>
            <a:ext cx="11672711" cy="713458"/>
          </a:xfrm>
        </p:spPr>
        <p:txBody>
          <a:bodyPr/>
          <a:lstStyle/>
          <a:p>
            <a:pPr>
              <a:defRPr/>
            </a:pPr>
            <a:r>
              <a:rPr lang="en-GB" dirty="0">
                <a:cs typeface="+mj-cs"/>
              </a:rPr>
              <a:t>The Development of Expert Systems 2</a:t>
            </a:r>
          </a:p>
        </p:txBody>
      </p:sp>
      <p:sp>
        <p:nvSpPr>
          <p:cNvPr id="233475" name="Rectangle 3"/>
          <p:cNvSpPr>
            <a:spLocks noChangeArrowheads="1"/>
          </p:cNvSpPr>
          <p:nvPr/>
        </p:nvSpPr>
        <p:spPr bwMode="auto">
          <a:xfrm>
            <a:off x="6188571" y="2727396"/>
            <a:ext cx="191910" cy="8579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30046" tIns="65023" rIns="130046" bIns="65023" anchor="ctr"/>
          <a:lstStyle/>
          <a:p>
            <a:pPr>
              <a:defRPr/>
            </a:pPr>
            <a:endParaRPr lang="en-US">
              <a:cs typeface="+mn-cs"/>
            </a:endParaRPr>
          </a:p>
        </p:txBody>
      </p:sp>
      <p:sp>
        <p:nvSpPr>
          <p:cNvPr id="233476" name="Rectangle 4"/>
          <p:cNvSpPr>
            <a:spLocks noChangeArrowheads="1"/>
          </p:cNvSpPr>
          <p:nvPr/>
        </p:nvSpPr>
        <p:spPr bwMode="auto">
          <a:xfrm>
            <a:off x="666046" y="2950114"/>
            <a:ext cx="11471768" cy="543745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87393" tIns="34958" rIns="87393" bIns="34958">
            <a:spAutoFit/>
          </a:bodyPr>
          <a:lstStyle/>
          <a:p>
            <a:pPr algn="l" defTabSz="1257563">
              <a:lnSpc>
                <a:spcPct val="85000"/>
              </a:lnSpc>
              <a:defRPr/>
            </a:pPr>
            <a:r>
              <a:rPr lang="en-GB" sz="3400" dirty="0">
                <a:solidFill>
                  <a:srgbClr val="00429A"/>
                </a:solidFill>
                <a:cs typeface="+mn-cs"/>
              </a:rPr>
              <a:t>Stanford </a:t>
            </a:r>
            <a:r>
              <a:rPr lang="en-GB" sz="3400" dirty="0" err="1">
                <a:solidFill>
                  <a:srgbClr val="00429A"/>
                </a:solidFill>
                <a:cs typeface="+mn-cs"/>
              </a:rPr>
              <a:t>Profesor</a:t>
            </a:r>
            <a:r>
              <a:rPr lang="en-GB" sz="3400" dirty="0">
                <a:solidFill>
                  <a:srgbClr val="00429A"/>
                </a:solidFill>
                <a:cs typeface="+mn-cs"/>
              </a:rPr>
              <a:t>, Terry </a:t>
            </a:r>
            <a:r>
              <a:rPr lang="en-GB" sz="3400" dirty="0" err="1">
                <a:solidFill>
                  <a:srgbClr val="00429A"/>
                </a:solidFill>
                <a:cs typeface="+mn-cs"/>
              </a:rPr>
              <a:t>Winograd</a:t>
            </a:r>
            <a:r>
              <a:rPr lang="en-GB" sz="3400" dirty="0">
                <a:solidFill>
                  <a:srgbClr val="00429A"/>
                </a:solidFill>
                <a:cs typeface="+mn-cs"/>
              </a:rPr>
              <a:t> developed  the </a:t>
            </a:r>
            <a:r>
              <a:rPr lang="en-GB" sz="3400" dirty="0" err="1">
                <a:solidFill>
                  <a:srgbClr val="00429A"/>
                </a:solidFill>
                <a:cs typeface="+mn-cs"/>
              </a:rPr>
              <a:t>Shrdlu</a:t>
            </a:r>
            <a:r>
              <a:rPr lang="en-GB" sz="3400" dirty="0">
                <a:solidFill>
                  <a:srgbClr val="00429A"/>
                </a:solidFill>
                <a:cs typeface="+mn-cs"/>
              </a:rPr>
              <a:t> expert system which was able to understand a subset of English an manipulate wooden blocks.  </a:t>
            </a:r>
          </a:p>
          <a:p>
            <a:pPr algn="l" defTabSz="1257563">
              <a:lnSpc>
                <a:spcPct val="85000"/>
              </a:lnSpc>
              <a:defRPr/>
            </a:pPr>
            <a:endParaRPr lang="en-IE" sz="3400" dirty="0">
              <a:solidFill>
                <a:srgbClr val="00429A"/>
              </a:solidFill>
              <a:cs typeface="+mn-cs"/>
            </a:endParaRPr>
          </a:p>
          <a:p>
            <a:pPr algn="l" defTabSz="1257563">
              <a:lnSpc>
                <a:spcPct val="85000"/>
              </a:lnSpc>
              <a:defRPr/>
            </a:pPr>
            <a:r>
              <a:rPr lang="en-GB" sz="3400" dirty="0">
                <a:solidFill>
                  <a:srgbClr val="00429A"/>
                </a:solidFill>
                <a:cs typeface="+mn-cs"/>
              </a:rPr>
              <a:t>Soon after came numerous other systems targeting a diversity of domains.</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Researchers became aware that the </a:t>
            </a:r>
            <a:r>
              <a:rPr lang="en-GB" sz="3400" dirty="0">
                <a:solidFill>
                  <a:srgbClr val="00974A"/>
                </a:solidFill>
                <a:cs typeface="+mn-cs"/>
              </a:rPr>
              <a:t>representation of knowledge </a:t>
            </a:r>
            <a:r>
              <a:rPr lang="en-GB" sz="3400" dirty="0">
                <a:solidFill>
                  <a:srgbClr val="00429A"/>
                </a:solidFill>
                <a:cs typeface="+mn-cs"/>
              </a:rPr>
              <a:t>was central to achieving a truly intelligent system.  </a:t>
            </a:r>
          </a:p>
          <a:p>
            <a:pPr algn="l" defTabSz="1257563">
              <a:lnSpc>
                <a:spcPct val="85000"/>
              </a:lnSpc>
              <a:defRPr/>
            </a:pPr>
            <a:endParaRPr lang="en-IE" sz="3400" dirty="0">
              <a:solidFill>
                <a:srgbClr val="00429A"/>
              </a:solidFill>
              <a:cs typeface="+mn-cs"/>
            </a:endParaRPr>
          </a:p>
          <a:p>
            <a:pPr algn="l" defTabSz="1257563">
              <a:lnSpc>
                <a:spcPct val="85000"/>
              </a:lnSpc>
              <a:defRPr/>
            </a:pPr>
            <a:r>
              <a:rPr lang="en-GB" sz="3400" dirty="0">
                <a:solidFill>
                  <a:srgbClr val="00429A"/>
                </a:solidFill>
                <a:cs typeface="+mn-cs"/>
              </a:rPr>
              <a:t>Thereafter numerous formalisms were proposed</a:t>
            </a:r>
            <a:r>
              <a:rPr lang="en-GB" b="1" dirty="0">
                <a:solidFill>
                  <a:srgbClr val="00429A"/>
                </a:solidFill>
                <a:latin typeface="Helvetica" charset="0"/>
                <a:cs typeface="+mn-cs"/>
              </a:rPr>
              <a:t>.</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4059485" y="340296"/>
            <a:ext cx="4919698" cy="713458"/>
          </a:xfrm>
        </p:spPr>
        <p:txBody>
          <a:bodyPr/>
          <a:lstStyle/>
          <a:p>
            <a:pPr>
              <a:defRPr/>
            </a:pPr>
            <a:r>
              <a:rPr lang="en-GB" dirty="0">
                <a:cs typeface="+mj-cs"/>
              </a:rPr>
              <a:t>The Turing</a:t>
            </a:r>
            <a:r>
              <a:rPr lang="en-IE" dirty="0">
                <a:cs typeface="+mj-cs"/>
              </a:rPr>
              <a:t> </a:t>
            </a:r>
            <a:r>
              <a:rPr lang="en-GB" dirty="0">
                <a:cs typeface="+mj-cs"/>
              </a:rPr>
              <a:t>Test</a:t>
            </a:r>
          </a:p>
        </p:txBody>
      </p:sp>
      <p:sp>
        <p:nvSpPr>
          <p:cNvPr id="219139" name="Rectangle 3"/>
          <p:cNvSpPr>
            <a:spLocks noChangeArrowheads="1"/>
          </p:cNvSpPr>
          <p:nvPr/>
        </p:nvSpPr>
        <p:spPr bwMode="auto">
          <a:xfrm>
            <a:off x="541867" y="2059093"/>
            <a:ext cx="8408805" cy="689708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87393" tIns="34958" rIns="87393" bIns="34958">
            <a:spAutoFit/>
          </a:bodyPr>
          <a:lstStyle/>
          <a:p>
            <a:pPr algn="l" defTabSz="1257563">
              <a:lnSpc>
                <a:spcPct val="85000"/>
              </a:lnSpc>
              <a:defRPr/>
            </a:pPr>
            <a:r>
              <a:rPr lang="en-GB" sz="3400" dirty="0">
                <a:solidFill>
                  <a:schemeClr val="tx1"/>
                </a:solidFill>
                <a:cs typeface="+mn-cs"/>
              </a:rPr>
              <a:t>The game he describes has three participants, an interrogator, a human and a machine.  The interrogator is physically removed from the other two</a:t>
            </a:r>
            <a:r>
              <a:rPr lang="en-IE" sz="3400" dirty="0">
                <a:solidFill>
                  <a:schemeClr val="tx1"/>
                </a:solidFill>
                <a:cs typeface="+mn-cs"/>
              </a:rPr>
              <a:t> </a:t>
            </a:r>
            <a:r>
              <a:rPr lang="en-GB" sz="3400" dirty="0">
                <a:solidFill>
                  <a:schemeClr val="tx1"/>
                </a:solidFill>
                <a:cs typeface="+mn-cs"/>
              </a:rPr>
              <a:t>participants.  He can communicate with each of them by way of a teletype, he does not however, know which participant is machine and which is human.</a:t>
            </a:r>
          </a:p>
          <a:p>
            <a:pPr algn="l" defTabSz="1257563">
              <a:lnSpc>
                <a:spcPct val="85000"/>
              </a:lnSpc>
              <a:defRPr/>
            </a:pPr>
            <a:endParaRPr lang="en-GB" sz="3400" dirty="0">
              <a:solidFill>
                <a:schemeClr val="tx1"/>
              </a:solidFill>
              <a:cs typeface="+mn-cs"/>
            </a:endParaRPr>
          </a:p>
          <a:p>
            <a:pPr algn="l" defTabSz="1257563">
              <a:lnSpc>
                <a:spcPct val="85000"/>
              </a:lnSpc>
              <a:defRPr/>
            </a:pPr>
            <a:r>
              <a:rPr lang="en-GB" sz="3400" dirty="0">
                <a:solidFill>
                  <a:schemeClr val="tx1"/>
                </a:solidFill>
                <a:cs typeface="+mn-cs"/>
              </a:rPr>
              <a:t>His task is to establish which one is the machine and which is the human.  This became renowned as the </a:t>
            </a:r>
            <a:r>
              <a:rPr lang="ja-JP" altLang="en-GB" sz="3400" dirty="0">
                <a:solidFill>
                  <a:schemeClr val="tx1"/>
                </a:solidFill>
                <a:latin typeface="Arial"/>
                <a:cs typeface="+mn-cs"/>
              </a:rPr>
              <a:t>‘</a:t>
            </a:r>
            <a:r>
              <a:rPr lang="en-GB" sz="3400" dirty="0">
                <a:solidFill>
                  <a:schemeClr val="tx1"/>
                </a:solidFill>
                <a:cs typeface="+mn-cs"/>
              </a:rPr>
              <a:t>Turing Test</a:t>
            </a:r>
            <a:r>
              <a:rPr lang="ja-JP" altLang="en-GB" sz="3400" dirty="0">
                <a:solidFill>
                  <a:schemeClr val="tx1"/>
                </a:solidFill>
                <a:latin typeface="Arial"/>
                <a:cs typeface="+mn-cs"/>
              </a:rPr>
              <a:t>’</a:t>
            </a:r>
            <a:r>
              <a:rPr lang="en-GB" sz="3400" dirty="0">
                <a:solidFill>
                  <a:schemeClr val="tx1"/>
                </a:solidFill>
                <a:cs typeface="+mn-cs"/>
              </a:rPr>
              <a:t>.  A computer could be thought to display intelligence if the interrogator could not distinguish between man and computer</a:t>
            </a:r>
            <a:r>
              <a:rPr lang="en-GB" b="1" dirty="0">
                <a:solidFill>
                  <a:schemeClr val="tx1"/>
                </a:solidFill>
                <a:latin typeface="Helvetica" charset="0"/>
                <a:cs typeface="+mn-cs"/>
              </a:rPr>
              <a:t>.</a:t>
            </a:r>
          </a:p>
          <a:p>
            <a:pPr defTabSz="1257563">
              <a:defRPr/>
            </a:pPr>
            <a:endParaRPr lang="en-GB" b="1" dirty="0">
              <a:latin typeface="Helvetica" charset="0"/>
              <a:cs typeface="+mn-cs"/>
            </a:endParaRPr>
          </a:p>
        </p:txBody>
      </p:sp>
      <p:pic>
        <p:nvPicPr>
          <p:cNvPr id="2" name="Picture 1"/>
          <p:cNvPicPr>
            <a:picLocks noChangeAspect="1"/>
          </p:cNvPicPr>
          <p:nvPr/>
        </p:nvPicPr>
        <p:blipFill>
          <a:blip r:embed="rId2"/>
          <a:stretch>
            <a:fillRect/>
          </a:stretch>
        </p:blipFill>
        <p:spPr>
          <a:xfrm>
            <a:off x="9598744" y="5341788"/>
            <a:ext cx="2878947" cy="2847380"/>
          </a:xfrm>
          <a:prstGeom prst="rect">
            <a:avLst/>
          </a:prstGeom>
        </p:spPr>
      </p:pic>
    </p:spTree>
    <p:extLst>
      <p:ext uri="{BB962C8B-B14F-4D97-AF65-F5344CB8AC3E}">
        <p14:creationId xmlns:p14="http://schemas.microsoft.com/office/powerpoint/2010/main" val="255461954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a:xfrm>
            <a:off x="2402276" y="340296"/>
            <a:ext cx="8256694" cy="713458"/>
          </a:xfrm>
        </p:spPr>
        <p:txBody>
          <a:bodyPr/>
          <a:lstStyle/>
          <a:p>
            <a:pPr>
              <a:defRPr/>
            </a:pPr>
            <a:r>
              <a:rPr lang="en-GB" dirty="0">
                <a:cs typeface="+mj-cs"/>
              </a:rPr>
              <a:t>The History of AI </a:t>
            </a:r>
            <a:r>
              <a:rPr lang="en-IE" dirty="0">
                <a:cs typeface="+mj-cs"/>
              </a:rPr>
              <a:t>R</a:t>
            </a:r>
            <a:r>
              <a:rPr lang="en-GB" dirty="0" err="1">
                <a:cs typeface="+mj-cs"/>
              </a:rPr>
              <a:t>esearch</a:t>
            </a:r>
            <a:endParaRPr lang="en-GB" dirty="0">
              <a:cs typeface="+mj-cs"/>
            </a:endParaRPr>
          </a:p>
        </p:txBody>
      </p:sp>
      <p:sp>
        <p:nvSpPr>
          <p:cNvPr id="235523" name="Rectangle 3"/>
          <p:cNvSpPr>
            <a:spLocks noChangeArrowheads="1"/>
          </p:cNvSpPr>
          <p:nvPr/>
        </p:nvSpPr>
        <p:spPr bwMode="auto">
          <a:xfrm>
            <a:off x="640403" y="2736427"/>
            <a:ext cx="11015385" cy="67885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l" defTabSz="1257563">
              <a:lnSpc>
                <a:spcPct val="85000"/>
              </a:lnSpc>
              <a:defRPr/>
            </a:pPr>
            <a:r>
              <a:rPr lang="en-GB" sz="3400" dirty="0">
                <a:solidFill>
                  <a:schemeClr val="tx1"/>
                </a:solidFill>
                <a:cs typeface="+mn-cs"/>
              </a:rPr>
              <a:t>In 1973 a report by Sir James </a:t>
            </a:r>
            <a:r>
              <a:rPr lang="en-GB" sz="3400" dirty="0" err="1">
                <a:solidFill>
                  <a:schemeClr val="tx1"/>
                </a:solidFill>
                <a:cs typeface="+mn-cs"/>
              </a:rPr>
              <a:t>Lighthill</a:t>
            </a:r>
            <a:r>
              <a:rPr lang="en-GB" sz="3400" dirty="0">
                <a:solidFill>
                  <a:schemeClr val="tx1"/>
                </a:solidFill>
                <a:cs typeface="+mn-cs"/>
              </a:rPr>
              <a:t> concluded that AI work </a:t>
            </a:r>
          </a:p>
          <a:p>
            <a:pPr algn="l" defTabSz="1257563">
              <a:lnSpc>
                <a:spcPct val="85000"/>
              </a:lnSpc>
              <a:defRPr/>
            </a:pPr>
            <a:r>
              <a:rPr lang="en-GB" sz="3400" dirty="0">
                <a:solidFill>
                  <a:schemeClr val="tx1"/>
                </a:solidFill>
                <a:cs typeface="+mn-cs"/>
              </a:rPr>
              <a:t>within the UK was unproductive. There ensued a removal of </a:t>
            </a:r>
            <a:endParaRPr lang="en-IE" sz="3400" dirty="0">
              <a:solidFill>
                <a:schemeClr val="tx1"/>
              </a:solidFill>
              <a:cs typeface="+mn-cs"/>
            </a:endParaRPr>
          </a:p>
          <a:p>
            <a:pPr algn="l" defTabSz="1257563">
              <a:lnSpc>
                <a:spcPct val="85000"/>
              </a:lnSpc>
              <a:defRPr/>
            </a:pPr>
            <a:r>
              <a:rPr lang="en-GB" sz="3400" dirty="0">
                <a:solidFill>
                  <a:schemeClr val="tx1"/>
                </a:solidFill>
                <a:cs typeface="+mn-cs"/>
              </a:rPr>
              <a:t>government funding.  Referred to as the </a:t>
            </a:r>
            <a:r>
              <a:rPr lang="en-GB" sz="3400" dirty="0">
                <a:solidFill>
                  <a:srgbClr val="00974A"/>
                </a:solidFill>
                <a:cs typeface="+mn-cs"/>
              </a:rPr>
              <a:t>AI Winter</a:t>
            </a:r>
            <a:r>
              <a:rPr lang="en-GB" sz="3400" dirty="0">
                <a:solidFill>
                  <a:schemeClr val="tx1"/>
                </a:solidFill>
                <a:cs typeface="+mn-cs"/>
              </a:rPr>
              <a:t>.</a:t>
            </a:r>
          </a:p>
          <a:p>
            <a:pPr algn="l" defTabSz="1257563">
              <a:lnSpc>
                <a:spcPct val="85000"/>
              </a:lnSpc>
              <a:defRPr/>
            </a:pPr>
            <a:endParaRPr lang="en-GB" sz="3400" dirty="0">
              <a:solidFill>
                <a:schemeClr val="tx1"/>
              </a:solidFill>
              <a:cs typeface="+mn-cs"/>
            </a:endParaRPr>
          </a:p>
          <a:p>
            <a:pPr algn="l" defTabSz="1257563">
              <a:lnSpc>
                <a:spcPct val="85000"/>
              </a:lnSpc>
              <a:defRPr/>
            </a:pPr>
            <a:r>
              <a:rPr lang="en-GB" sz="3400" dirty="0">
                <a:solidFill>
                  <a:schemeClr val="tx1"/>
                </a:solidFill>
                <a:cs typeface="+mn-cs"/>
              </a:rPr>
              <a:t>Consequently the US and Japan dominated AI research for a </a:t>
            </a:r>
          </a:p>
          <a:p>
            <a:pPr algn="l" defTabSz="1257563">
              <a:lnSpc>
                <a:spcPct val="85000"/>
              </a:lnSpc>
              <a:defRPr/>
            </a:pPr>
            <a:r>
              <a:rPr lang="en-GB" sz="3400" dirty="0">
                <a:solidFill>
                  <a:schemeClr val="tx1"/>
                </a:solidFill>
                <a:cs typeface="+mn-cs"/>
              </a:rPr>
              <a:t>period gaining predominance .  </a:t>
            </a:r>
          </a:p>
          <a:p>
            <a:pPr algn="l" defTabSz="1257563">
              <a:lnSpc>
                <a:spcPct val="85000"/>
              </a:lnSpc>
              <a:defRPr/>
            </a:pPr>
            <a:endParaRPr lang="en-GB" sz="3400" dirty="0">
              <a:solidFill>
                <a:schemeClr val="tx1"/>
              </a:solidFill>
              <a:cs typeface="+mn-cs"/>
            </a:endParaRPr>
          </a:p>
          <a:p>
            <a:pPr algn="l" defTabSz="1257563">
              <a:lnSpc>
                <a:spcPct val="85000"/>
              </a:lnSpc>
              <a:defRPr/>
            </a:pPr>
            <a:r>
              <a:rPr lang="en-GB" sz="3400" dirty="0">
                <a:solidFill>
                  <a:schemeClr val="tx1"/>
                </a:solidFill>
                <a:cs typeface="+mn-cs"/>
              </a:rPr>
              <a:t>In </a:t>
            </a:r>
            <a:r>
              <a:rPr lang="en-IE" sz="3400" dirty="0">
                <a:solidFill>
                  <a:schemeClr val="tx1"/>
                </a:solidFill>
                <a:cs typeface="+mn-cs"/>
              </a:rPr>
              <a:t>later</a:t>
            </a:r>
            <a:r>
              <a:rPr lang="en-GB" sz="3400" dirty="0">
                <a:solidFill>
                  <a:schemeClr val="tx1"/>
                </a:solidFill>
                <a:cs typeface="+mn-cs"/>
              </a:rPr>
              <a:t> years expert systems  emerged which </a:t>
            </a:r>
          </a:p>
          <a:p>
            <a:pPr algn="l" defTabSz="1257563">
              <a:lnSpc>
                <a:spcPct val="85000"/>
              </a:lnSpc>
              <a:defRPr/>
            </a:pPr>
            <a:r>
              <a:rPr lang="en-GB" sz="3400" dirty="0">
                <a:solidFill>
                  <a:schemeClr val="tx1"/>
                </a:solidFill>
                <a:cs typeface="+mn-cs"/>
              </a:rPr>
              <a:t>offer a high level of performance in complex domains.  </a:t>
            </a:r>
          </a:p>
          <a:p>
            <a:pPr algn="l" defTabSz="1257563">
              <a:lnSpc>
                <a:spcPct val="85000"/>
              </a:lnSpc>
              <a:defRPr/>
            </a:pPr>
            <a:r>
              <a:rPr lang="en-GB" sz="3400" dirty="0">
                <a:solidFill>
                  <a:schemeClr val="tx1"/>
                </a:solidFill>
                <a:cs typeface="+mn-cs"/>
              </a:rPr>
              <a:t>Examples include </a:t>
            </a:r>
            <a:r>
              <a:rPr lang="en-GB" sz="3400" dirty="0">
                <a:solidFill>
                  <a:schemeClr val="tx1"/>
                </a:solidFill>
                <a:effectLst>
                  <a:outerShdw blurRad="38100" dist="38100" dir="2700000" algn="tl">
                    <a:srgbClr val="DDDDDD"/>
                  </a:outerShdw>
                </a:effectLst>
                <a:cs typeface="+mn-cs"/>
              </a:rPr>
              <a:t>XCON</a:t>
            </a:r>
            <a:r>
              <a:rPr lang="en-GB" sz="3400" dirty="0">
                <a:solidFill>
                  <a:schemeClr val="tx1"/>
                </a:solidFill>
                <a:cs typeface="+mn-cs"/>
              </a:rPr>
              <a:t>  &amp;</a:t>
            </a:r>
            <a:r>
              <a:rPr lang="en-GB" sz="3400" dirty="0">
                <a:solidFill>
                  <a:schemeClr val="tx1"/>
                </a:solidFill>
                <a:effectLst>
                  <a:outerShdw blurRad="38100" dist="38100" dir="2700000" algn="tl">
                    <a:srgbClr val="DDDDDD"/>
                  </a:outerShdw>
                </a:effectLst>
                <a:cs typeface="+mn-cs"/>
              </a:rPr>
              <a:t> MECHO.</a:t>
            </a:r>
          </a:p>
          <a:p>
            <a:pPr algn="l" defTabSz="1257563">
              <a:lnSpc>
                <a:spcPct val="85000"/>
              </a:lnSpc>
              <a:defRPr/>
            </a:pPr>
            <a:endParaRPr lang="en-GB" sz="3400" dirty="0">
              <a:solidFill>
                <a:schemeClr val="tx1"/>
              </a:solidFill>
              <a:effectLst>
                <a:outerShdw blurRad="38100" dist="38100" dir="2700000" algn="tl">
                  <a:srgbClr val="DDDDDD"/>
                </a:outerShdw>
              </a:effectLst>
              <a:cs typeface="+mn-cs"/>
            </a:endParaRPr>
          </a:p>
          <a:p>
            <a:pPr algn="l" defTabSz="1257563">
              <a:lnSpc>
                <a:spcPct val="85000"/>
              </a:lnSpc>
              <a:defRPr/>
            </a:pPr>
            <a:r>
              <a:rPr lang="en-GB" sz="3400" dirty="0">
                <a:solidFill>
                  <a:schemeClr val="tx1"/>
                </a:solidFill>
                <a:effectLst>
                  <a:outerShdw blurRad="38100" dist="38100" dir="2700000" algn="tl">
                    <a:srgbClr val="DDDDDD"/>
                  </a:outerShdw>
                </a:effectLst>
                <a:cs typeface="+mn-cs"/>
              </a:rPr>
              <a:t>R1/XCON delivered the first commercial return on AI by 1986 </a:t>
            </a:r>
          </a:p>
          <a:p>
            <a:pPr algn="l" defTabSz="1257563">
              <a:lnSpc>
                <a:spcPct val="85000"/>
              </a:lnSpc>
              <a:defRPr/>
            </a:pPr>
            <a:r>
              <a:rPr lang="en-GB" sz="3400" dirty="0">
                <a:solidFill>
                  <a:schemeClr val="tx1"/>
                </a:solidFill>
                <a:effectLst>
                  <a:outerShdw blurRad="38100" dist="38100" dir="2700000" algn="tl">
                    <a:srgbClr val="DDDDDD"/>
                  </a:outerShdw>
                </a:effectLst>
                <a:cs typeface="+mn-cs"/>
              </a:rPr>
              <a:t>delivering circa $40 Million per annum.</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a:xfrm>
            <a:off x="2402276" y="340296"/>
            <a:ext cx="8256694" cy="713458"/>
          </a:xfrm>
        </p:spPr>
        <p:txBody>
          <a:bodyPr/>
          <a:lstStyle/>
          <a:p>
            <a:pPr>
              <a:defRPr/>
            </a:pPr>
            <a:r>
              <a:rPr lang="en-GB" dirty="0">
                <a:cs typeface="+mj-cs"/>
              </a:rPr>
              <a:t>The History of AI </a:t>
            </a:r>
            <a:r>
              <a:rPr lang="en-IE" dirty="0">
                <a:cs typeface="+mj-cs"/>
              </a:rPr>
              <a:t>R</a:t>
            </a:r>
            <a:r>
              <a:rPr lang="en-GB" dirty="0" err="1">
                <a:cs typeface="+mj-cs"/>
              </a:rPr>
              <a:t>esearch</a:t>
            </a:r>
            <a:endParaRPr lang="en-GB" dirty="0">
              <a:cs typeface="+mj-cs"/>
            </a:endParaRPr>
          </a:p>
        </p:txBody>
      </p:sp>
      <p:sp>
        <p:nvSpPr>
          <p:cNvPr id="235523" name="Rectangle 3"/>
          <p:cNvSpPr>
            <a:spLocks noChangeArrowheads="1"/>
          </p:cNvSpPr>
          <p:nvPr/>
        </p:nvSpPr>
        <p:spPr bwMode="auto">
          <a:xfrm>
            <a:off x="669752" y="2140496"/>
            <a:ext cx="11681119" cy="67347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l" defTabSz="1257563">
              <a:lnSpc>
                <a:spcPct val="85000"/>
              </a:lnSpc>
              <a:defRPr/>
            </a:pPr>
            <a:r>
              <a:rPr lang="en-GB" sz="3400" dirty="0">
                <a:solidFill>
                  <a:schemeClr val="tx1"/>
                </a:solidFill>
                <a:cs typeface="+mn-cs"/>
              </a:rPr>
              <a:t>In 1987 Deep Blue defeats Gary Kasparov world chess champion.</a:t>
            </a:r>
          </a:p>
          <a:p>
            <a:pPr algn="l" defTabSz="1257563">
              <a:lnSpc>
                <a:spcPct val="85000"/>
              </a:lnSpc>
              <a:defRPr/>
            </a:pPr>
            <a:endParaRPr lang="en-GB" sz="3400" dirty="0">
              <a:solidFill>
                <a:schemeClr val="tx1"/>
              </a:solidFill>
              <a:cs typeface="+mn-cs"/>
            </a:endParaRPr>
          </a:p>
          <a:p>
            <a:pPr algn="l" defTabSz="1257563">
              <a:lnSpc>
                <a:spcPct val="85000"/>
              </a:lnSpc>
              <a:defRPr/>
            </a:pPr>
            <a:r>
              <a:rPr lang="en-GB" sz="3400" dirty="0">
                <a:solidFill>
                  <a:schemeClr val="tx1"/>
                </a:solidFill>
                <a:cs typeface="+mn-cs"/>
              </a:rPr>
              <a:t>IBM shares soar in value. Regarded as a coming of age for AI.</a:t>
            </a:r>
          </a:p>
          <a:p>
            <a:pPr algn="l" defTabSz="1257563">
              <a:lnSpc>
                <a:spcPct val="85000"/>
              </a:lnSpc>
              <a:defRPr/>
            </a:pPr>
            <a:endParaRPr lang="en-GB" sz="3400" dirty="0">
              <a:solidFill>
                <a:schemeClr val="tx1"/>
              </a:solidFill>
              <a:cs typeface="+mn-cs"/>
            </a:endParaRPr>
          </a:p>
          <a:p>
            <a:pPr algn="l" defTabSz="1257563">
              <a:lnSpc>
                <a:spcPct val="85000"/>
              </a:lnSpc>
              <a:defRPr/>
            </a:pPr>
            <a:r>
              <a:rPr lang="en-GB" sz="3400" dirty="0">
                <a:solidFill>
                  <a:schemeClr val="tx1"/>
                </a:solidFill>
                <a:cs typeface="+mn-cs"/>
              </a:rPr>
              <a:t>In 2011 IBM’s Watson challenged humans on a Quiz show </a:t>
            </a:r>
          </a:p>
          <a:p>
            <a:pPr algn="l" defTabSz="1257563">
              <a:lnSpc>
                <a:spcPct val="85000"/>
              </a:lnSpc>
              <a:defRPr/>
            </a:pPr>
            <a:r>
              <a:rPr lang="en-GB" sz="3400" dirty="0">
                <a:solidFill>
                  <a:schemeClr val="tx1"/>
                </a:solidFill>
                <a:cs typeface="+mn-cs"/>
              </a:rPr>
              <a:t>entitled Jeopardy. But not any contestants the two best all time </a:t>
            </a:r>
          </a:p>
          <a:p>
            <a:pPr algn="l" defTabSz="1257563">
              <a:lnSpc>
                <a:spcPct val="85000"/>
              </a:lnSpc>
              <a:defRPr/>
            </a:pPr>
            <a:r>
              <a:rPr lang="en-GB" sz="3400" dirty="0">
                <a:solidFill>
                  <a:schemeClr val="tx1"/>
                </a:solidFill>
                <a:cs typeface="+mn-cs"/>
              </a:rPr>
              <a:t>performers on the show.</a:t>
            </a:r>
          </a:p>
          <a:p>
            <a:pPr algn="l" defTabSz="1257563">
              <a:lnSpc>
                <a:spcPct val="85000"/>
              </a:lnSpc>
              <a:defRPr/>
            </a:pPr>
            <a:endParaRPr lang="en-GB" sz="1200" dirty="0">
              <a:solidFill>
                <a:schemeClr val="tx1"/>
              </a:solidFill>
              <a:cs typeface="+mn-cs"/>
            </a:endParaRPr>
          </a:p>
          <a:p>
            <a:pPr algn="l" defTabSz="1257563">
              <a:lnSpc>
                <a:spcPct val="85000"/>
              </a:lnSpc>
              <a:defRPr/>
            </a:pPr>
            <a:r>
              <a:rPr lang="en-GB" sz="3400" dirty="0">
                <a:solidFill>
                  <a:schemeClr val="tx1"/>
                </a:solidFill>
                <a:cs typeface="+mn-cs"/>
              </a:rPr>
              <a:t>This presented a much greater challenge than simply chess.</a:t>
            </a:r>
          </a:p>
          <a:p>
            <a:pPr algn="l" defTabSz="1257563">
              <a:lnSpc>
                <a:spcPct val="85000"/>
              </a:lnSpc>
              <a:defRPr/>
            </a:pPr>
            <a:r>
              <a:rPr lang="en-GB" sz="3400" dirty="0">
                <a:solidFill>
                  <a:schemeClr val="tx1"/>
                </a:solidFill>
                <a:cs typeface="+mn-cs"/>
              </a:rPr>
              <a:t> Trained the computer for 23 years to recognise patterns in </a:t>
            </a:r>
          </a:p>
          <a:p>
            <a:pPr algn="l" defTabSz="1257563">
              <a:lnSpc>
                <a:spcPct val="85000"/>
              </a:lnSpc>
              <a:defRPr/>
            </a:pPr>
            <a:r>
              <a:rPr lang="en-GB" sz="3400" dirty="0">
                <a:solidFill>
                  <a:schemeClr val="tx1"/>
                </a:solidFill>
                <a:cs typeface="+mn-cs"/>
              </a:rPr>
              <a:t>questions and answers.</a:t>
            </a:r>
          </a:p>
          <a:p>
            <a:pPr algn="l" defTabSz="1257563">
              <a:lnSpc>
                <a:spcPct val="85000"/>
              </a:lnSpc>
              <a:defRPr/>
            </a:pPr>
            <a:endParaRPr lang="en-GB" sz="1200" dirty="0">
              <a:solidFill>
                <a:schemeClr val="tx1"/>
              </a:solidFill>
              <a:cs typeface="+mn-cs"/>
            </a:endParaRPr>
          </a:p>
          <a:p>
            <a:pPr algn="l" defTabSz="1257563">
              <a:lnSpc>
                <a:spcPct val="85000"/>
              </a:lnSpc>
              <a:defRPr/>
            </a:pPr>
            <a:r>
              <a:rPr lang="en-GB" sz="3400" dirty="0">
                <a:solidFill>
                  <a:schemeClr val="tx1"/>
                </a:solidFill>
                <a:cs typeface="+mn-cs"/>
              </a:rPr>
              <a:t>Hailed as a seminal juncture for AI</a:t>
            </a:r>
          </a:p>
          <a:p>
            <a:pPr algn="l" defTabSz="1257563">
              <a:lnSpc>
                <a:spcPct val="85000"/>
              </a:lnSpc>
              <a:defRPr/>
            </a:pPr>
            <a:endParaRPr lang="en-GB" sz="3400" dirty="0">
              <a:solidFill>
                <a:schemeClr val="tx1"/>
              </a:solidFill>
              <a:cs typeface="+mn-cs"/>
            </a:endParaRPr>
          </a:p>
        </p:txBody>
      </p:sp>
    </p:spTree>
    <p:extLst>
      <p:ext uri="{BB962C8B-B14F-4D97-AF65-F5344CB8AC3E}">
        <p14:creationId xmlns:p14="http://schemas.microsoft.com/office/powerpoint/2010/main" val="301928253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512" y="196280"/>
            <a:ext cx="10539536" cy="1512168"/>
          </a:xfrm>
        </p:spPr>
        <p:txBody>
          <a:bodyPr/>
          <a:lstStyle/>
          <a:p>
            <a:r>
              <a:rPr lang="en-IE" dirty="0"/>
              <a:t>Can Computers Think?</a:t>
            </a:r>
          </a:p>
        </p:txBody>
      </p:sp>
      <p:sp>
        <p:nvSpPr>
          <p:cNvPr id="3" name="Content Placeholder 2"/>
          <p:cNvSpPr>
            <a:spLocks noGrp="1"/>
          </p:cNvSpPr>
          <p:nvPr>
            <p:ph sz="quarter" idx="1"/>
          </p:nvPr>
        </p:nvSpPr>
        <p:spPr>
          <a:xfrm>
            <a:off x="650240" y="2275840"/>
            <a:ext cx="10837333" cy="6931558"/>
          </a:xfrm>
        </p:spPr>
        <p:txBody>
          <a:bodyPr>
            <a:noAutofit/>
          </a:bodyPr>
          <a:lstStyle/>
          <a:p>
            <a:pPr marL="0" indent="0">
              <a:buNone/>
            </a:pPr>
            <a:r>
              <a:rPr lang="en-GB" altLang="en-US" sz="3100" dirty="0">
                <a:solidFill>
                  <a:schemeClr val="tx1"/>
                </a:solidFill>
              </a:rPr>
              <a:t>Throughout the evolution of artificial intelligence there have  been many opponents to the whole concept of machines generating anything original.</a:t>
            </a:r>
            <a:endParaRPr lang="en-GB" altLang="en-US" dirty="0"/>
          </a:p>
          <a:p>
            <a:pPr marL="0" indent="0">
              <a:buNone/>
            </a:pPr>
            <a:r>
              <a:rPr lang="en-GB" altLang="en-US" sz="3100" dirty="0"/>
              <a:t>Turing identified many of these objections:</a:t>
            </a:r>
          </a:p>
          <a:p>
            <a:pPr lvl="1"/>
            <a:r>
              <a:rPr lang="en-GB" altLang="en-US" sz="2700" b="1" dirty="0">
                <a:solidFill>
                  <a:srgbClr val="72BE44"/>
                </a:solidFill>
              </a:rPr>
              <a:t>Theological objection</a:t>
            </a:r>
            <a:r>
              <a:rPr lang="en-GB" altLang="en-US" sz="2700" dirty="0"/>
              <a:t>: suggests only the possession of a soul permits thought, hence machine nor animals can think.</a:t>
            </a:r>
          </a:p>
          <a:p>
            <a:pPr lvl="1"/>
            <a:r>
              <a:rPr lang="en-GB" altLang="en-US" sz="2700" b="1" dirty="0">
                <a:solidFill>
                  <a:srgbClr val="72BE44"/>
                </a:solidFill>
              </a:rPr>
              <a:t>Mathematical objection</a:t>
            </a:r>
            <a:r>
              <a:rPr lang="en-GB" altLang="en-US" sz="2700" dirty="0"/>
              <a:t>: based on </a:t>
            </a:r>
            <a:r>
              <a:rPr lang="en-GB" altLang="en-US" sz="2700" dirty="0" err="1"/>
              <a:t>Godel</a:t>
            </a:r>
            <a:r>
              <a:rPr lang="ja-JP" altLang="en-GB" sz="2700" dirty="0"/>
              <a:t>’</a:t>
            </a:r>
            <a:r>
              <a:rPr lang="en-GB" altLang="ja-JP" sz="2700" dirty="0"/>
              <a:t>s theorem claims </a:t>
            </a:r>
            <a:r>
              <a:rPr lang="en-GB" altLang="en-US" sz="2700" dirty="0"/>
              <a:t>limitations to the power of artificial systems.</a:t>
            </a:r>
          </a:p>
          <a:p>
            <a:pPr lvl="1"/>
            <a:r>
              <a:rPr lang="en-GB" altLang="en-US" sz="2700" b="1" dirty="0">
                <a:solidFill>
                  <a:srgbClr val="72BE44"/>
                </a:solidFill>
              </a:rPr>
              <a:t>Lady Lovelace</a:t>
            </a:r>
            <a:r>
              <a:rPr lang="ja-JP" altLang="en-GB" sz="2700" b="1" dirty="0">
                <a:solidFill>
                  <a:srgbClr val="72BE44"/>
                </a:solidFill>
              </a:rPr>
              <a:t>’</a:t>
            </a:r>
            <a:r>
              <a:rPr lang="en-GB" altLang="ja-JP" sz="2700" b="1" dirty="0">
                <a:solidFill>
                  <a:srgbClr val="72BE44"/>
                </a:solidFill>
              </a:rPr>
              <a:t>s objection</a:t>
            </a:r>
            <a:r>
              <a:rPr lang="en-GB" altLang="ja-JP" sz="2700" dirty="0"/>
              <a:t>: Raphael amongst others claims </a:t>
            </a:r>
            <a:r>
              <a:rPr lang="en-GB" altLang="en-US" sz="2700" dirty="0"/>
              <a:t>that a computer can only do what it is told and thus it cannot have pretentions to originate anything (derived intentionality).</a:t>
            </a:r>
          </a:p>
          <a:p>
            <a:endParaRPr lang="en-IE" sz="2800" dirty="0"/>
          </a:p>
        </p:txBody>
      </p:sp>
    </p:spTree>
    <p:extLst>
      <p:ext uri="{BB962C8B-B14F-4D97-AF65-F5344CB8AC3E}">
        <p14:creationId xmlns:p14="http://schemas.microsoft.com/office/powerpoint/2010/main" val="65064405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512" y="268288"/>
            <a:ext cx="10539536" cy="1512168"/>
          </a:xfrm>
        </p:spPr>
        <p:txBody>
          <a:bodyPr/>
          <a:lstStyle/>
          <a:p>
            <a:r>
              <a:rPr lang="en-IE" dirty="0"/>
              <a:t>Can Computers Think?</a:t>
            </a:r>
          </a:p>
        </p:txBody>
      </p:sp>
      <p:sp>
        <p:nvSpPr>
          <p:cNvPr id="3" name="Content Placeholder 2"/>
          <p:cNvSpPr>
            <a:spLocks noGrp="1"/>
          </p:cNvSpPr>
          <p:nvPr>
            <p:ph sz="quarter" idx="1"/>
          </p:nvPr>
        </p:nvSpPr>
        <p:spPr>
          <a:xfrm>
            <a:off x="669752" y="2638152"/>
            <a:ext cx="11377264" cy="6343104"/>
          </a:xfrm>
        </p:spPr>
        <p:txBody>
          <a:bodyPr>
            <a:normAutofit fontScale="92500" lnSpcReduction="10000"/>
          </a:bodyPr>
          <a:lstStyle/>
          <a:p>
            <a:pPr marL="0" indent="0">
              <a:buNone/>
            </a:pPr>
            <a:r>
              <a:rPr lang="en-GB" altLang="en-US" sz="3500" dirty="0"/>
              <a:t>Other Objections:</a:t>
            </a:r>
          </a:p>
          <a:p>
            <a:pPr lvl="1"/>
            <a:r>
              <a:rPr lang="en-GB" sz="3200" b="1" dirty="0">
                <a:solidFill>
                  <a:srgbClr val="72BE44"/>
                </a:solidFill>
              </a:rPr>
              <a:t>Arithmetic Machine objection</a:t>
            </a:r>
            <a:r>
              <a:rPr lang="en-GB" sz="3200" dirty="0"/>
              <a:t>: a computer is little more than a fast arithmetic machine.  Of course a computer can achieve more than merely arithmetic operations: SHIFT, READ, COMPARE, LOAD etc.</a:t>
            </a:r>
          </a:p>
          <a:p>
            <a:pPr lvl="1"/>
            <a:r>
              <a:rPr lang="en-GB" sz="3200" b="1" dirty="0">
                <a:solidFill>
                  <a:srgbClr val="72BE44"/>
                </a:solidFill>
              </a:rPr>
              <a:t>Informality of Behaviour objection</a:t>
            </a:r>
            <a:r>
              <a:rPr lang="en-GB" sz="3200" dirty="0"/>
              <a:t>: impossible to detail set of rules which indicate how a person should act in all possible situations.</a:t>
            </a:r>
          </a:p>
          <a:p>
            <a:pPr lvl="1"/>
            <a:r>
              <a:rPr lang="en-GB" sz="3200" b="1" dirty="0">
                <a:solidFill>
                  <a:srgbClr val="72BE44"/>
                </a:solidFill>
              </a:rPr>
              <a:t>Sensory Perception objection</a:t>
            </a:r>
            <a:r>
              <a:rPr lang="en-GB" sz="3200" dirty="0"/>
              <a:t>: humans have senses not available to machines sight, touch, smell, ESP.</a:t>
            </a:r>
          </a:p>
          <a:p>
            <a:pPr lvl="1"/>
            <a:r>
              <a:rPr lang="en-GB" sz="3200" b="1" dirty="0">
                <a:solidFill>
                  <a:srgbClr val="72BE44"/>
                </a:solidFill>
              </a:rPr>
              <a:t>Head in the Sand objection</a:t>
            </a:r>
            <a:r>
              <a:rPr lang="en-GB" sz="3200" dirty="0"/>
              <a:t>: too horrendous even to contemplate that computers could think.</a:t>
            </a:r>
          </a:p>
        </p:txBody>
      </p:sp>
    </p:spTree>
    <p:extLst>
      <p:ext uri="{BB962C8B-B14F-4D97-AF65-F5344CB8AC3E}">
        <p14:creationId xmlns:p14="http://schemas.microsoft.com/office/powerpoint/2010/main" val="325842846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2059093" y="340296"/>
            <a:ext cx="9069494" cy="713458"/>
          </a:xfrm>
        </p:spPr>
        <p:txBody>
          <a:bodyPr wrap="square"/>
          <a:lstStyle/>
          <a:p>
            <a:pPr>
              <a:defRPr/>
            </a:pPr>
            <a:r>
              <a:rPr lang="en-GB" dirty="0">
                <a:cs typeface="+mj-cs"/>
              </a:rPr>
              <a:t>Contradicting the Objections</a:t>
            </a:r>
          </a:p>
        </p:txBody>
      </p:sp>
      <p:sp>
        <p:nvSpPr>
          <p:cNvPr id="237571" name="Rectangle 3"/>
          <p:cNvSpPr>
            <a:spLocks noChangeArrowheads="1"/>
          </p:cNvSpPr>
          <p:nvPr/>
        </p:nvSpPr>
        <p:spPr bwMode="auto">
          <a:xfrm>
            <a:off x="532894" y="2817706"/>
            <a:ext cx="11461634" cy="57452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7393" tIns="34958" rIns="87393" bIns="34958">
            <a:spAutoFit/>
          </a:bodyPr>
          <a:lstStyle/>
          <a:p>
            <a:pPr algn="l" defTabSz="1257563">
              <a:lnSpc>
                <a:spcPct val="85000"/>
              </a:lnSpc>
              <a:defRPr/>
            </a:pPr>
            <a:r>
              <a:rPr lang="en-IE" sz="3300" b="1" dirty="0">
                <a:solidFill>
                  <a:srgbClr val="00429A"/>
                </a:solidFill>
                <a:cs typeface="+mn-cs"/>
              </a:rPr>
              <a:t> </a:t>
            </a:r>
            <a:r>
              <a:rPr lang="en-GB" sz="3400" dirty="0">
                <a:solidFill>
                  <a:schemeClr val="tx1"/>
                </a:solidFill>
                <a:cs typeface="+mn-cs"/>
              </a:rPr>
              <a:t>Numerous examples, however, may be cited to contradict this.</a:t>
            </a:r>
          </a:p>
          <a:p>
            <a:pPr algn="l" defTabSz="1257563">
              <a:lnSpc>
                <a:spcPct val="85000"/>
              </a:lnSpc>
              <a:buFont typeface="Wingdings" charset="0"/>
              <a:buChar char="q"/>
              <a:defRPr/>
            </a:pPr>
            <a:endParaRPr lang="en-GB" sz="3400" dirty="0">
              <a:solidFill>
                <a:schemeClr val="tx1"/>
              </a:solidFill>
              <a:cs typeface="+mn-cs"/>
            </a:endParaRPr>
          </a:p>
          <a:p>
            <a:pPr marL="889000" algn="l" defTabSz="1257563">
              <a:lnSpc>
                <a:spcPct val="85000"/>
              </a:lnSpc>
              <a:buFont typeface="Wingdings" charset="0"/>
              <a:buChar char="q"/>
              <a:defRPr/>
            </a:pPr>
            <a:r>
              <a:rPr lang="en-IE" sz="3400" dirty="0">
                <a:solidFill>
                  <a:schemeClr val="tx1"/>
                </a:solidFill>
                <a:cs typeface="+mn-cs"/>
              </a:rPr>
              <a:t> </a:t>
            </a:r>
            <a:r>
              <a:rPr lang="en-IE" sz="3400" dirty="0">
                <a:solidFill>
                  <a:schemeClr val="tx2"/>
                </a:solidFill>
                <a:cs typeface="+mn-cs"/>
              </a:rPr>
              <a:t> </a:t>
            </a:r>
            <a:r>
              <a:rPr lang="en-GB" sz="3400" dirty="0">
                <a:solidFill>
                  <a:schemeClr val="tx2"/>
                </a:solidFill>
                <a:cs typeface="+mn-cs"/>
              </a:rPr>
              <a:t>Samuels </a:t>
            </a:r>
            <a:r>
              <a:rPr lang="en-GB" sz="3400" dirty="0">
                <a:solidFill>
                  <a:schemeClr val="tx2"/>
                </a:solidFill>
                <a:effectLst>
                  <a:outerShdw blurRad="38100" dist="38100" dir="2700000" algn="tl">
                    <a:srgbClr val="DDDDDD"/>
                  </a:outerShdw>
                </a:effectLst>
                <a:cs typeface="+mn-cs"/>
              </a:rPr>
              <a:t>checker program</a:t>
            </a:r>
            <a:r>
              <a:rPr lang="en-GB" sz="3400" dirty="0">
                <a:solidFill>
                  <a:schemeClr val="tx1"/>
                </a:solidFill>
                <a:cs typeface="+mn-cs"/>
              </a:rPr>
              <a:t>, primitive learning capacity</a:t>
            </a:r>
          </a:p>
          <a:p>
            <a:pPr marL="889000" algn="l" defTabSz="1257563">
              <a:lnSpc>
                <a:spcPct val="85000"/>
              </a:lnSpc>
              <a:buFont typeface="Wingdings" charset="0"/>
              <a:buChar char="q"/>
              <a:defRPr/>
            </a:pPr>
            <a:endParaRPr lang="en-GB" sz="3400" dirty="0">
              <a:solidFill>
                <a:schemeClr val="tx1"/>
              </a:solidFill>
              <a:cs typeface="+mn-cs"/>
            </a:endParaRPr>
          </a:p>
          <a:p>
            <a:pPr marL="889000" algn="l" defTabSz="1257563">
              <a:lnSpc>
                <a:spcPct val="85000"/>
              </a:lnSpc>
              <a:buFont typeface="Wingdings" charset="0"/>
              <a:buChar char="q"/>
              <a:defRPr/>
            </a:pPr>
            <a:r>
              <a:rPr lang="en-IE" sz="3400" dirty="0">
                <a:solidFill>
                  <a:schemeClr val="tx1"/>
                </a:solidFill>
                <a:cs typeface="+mn-cs"/>
              </a:rPr>
              <a:t>  </a:t>
            </a:r>
            <a:r>
              <a:rPr lang="en-GB" sz="3400" dirty="0" err="1">
                <a:solidFill>
                  <a:srgbClr val="00974A"/>
                </a:solidFill>
                <a:cs typeface="+mn-cs"/>
              </a:rPr>
              <a:t>Lenats</a:t>
            </a:r>
            <a:r>
              <a:rPr lang="en-GB" sz="3400" dirty="0">
                <a:solidFill>
                  <a:srgbClr val="00974A"/>
                </a:solidFill>
                <a:cs typeface="+mn-cs"/>
              </a:rPr>
              <a:t> </a:t>
            </a:r>
            <a:r>
              <a:rPr lang="en-GB" sz="3400" dirty="0">
                <a:solidFill>
                  <a:srgbClr val="00974A"/>
                </a:solidFill>
                <a:effectLst>
                  <a:outerShdw blurRad="38100" dist="38100" dir="2700000" algn="tl">
                    <a:srgbClr val="DDDDDD"/>
                  </a:outerShdw>
                </a:effectLst>
                <a:cs typeface="+mn-cs"/>
              </a:rPr>
              <a:t>AM</a:t>
            </a:r>
            <a:r>
              <a:rPr lang="en-GB" sz="3400" dirty="0">
                <a:solidFill>
                  <a:schemeClr val="tx1"/>
                </a:solidFill>
                <a:cs typeface="+mn-cs"/>
              </a:rPr>
              <a:t>, which identified new maximally divisible </a:t>
            </a:r>
          </a:p>
          <a:p>
            <a:pPr marL="889000" algn="l" defTabSz="1257563">
              <a:lnSpc>
                <a:spcPct val="85000"/>
              </a:lnSpc>
              <a:defRPr/>
            </a:pPr>
            <a:r>
              <a:rPr lang="en-GB" sz="3400" dirty="0">
                <a:solidFill>
                  <a:schemeClr val="tx1"/>
                </a:solidFill>
                <a:cs typeface="+mn-cs"/>
              </a:rPr>
              <a:t>      Numbers not considered by most mathematicians.</a:t>
            </a:r>
          </a:p>
          <a:p>
            <a:pPr marL="889000" algn="l" defTabSz="1257563">
              <a:lnSpc>
                <a:spcPct val="85000"/>
              </a:lnSpc>
              <a:buFont typeface="Wingdings" charset="0"/>
              <a:buChar char="q"/>
              <a:defRPr/>
            </a:pPr>
            <a:endParaRPr lang="en-GB" sz="3400" dirty="0">
              <a:solidFill>
                <a:schemeClr val="tx1"/>
              </a:solidFill>
              <a:cs typeface="+mn-cs"/>
            </a:endParaRPr>
          </a:p>
          <a:p>
            <a:pPr marL="889000" algn="l" defTabSz="1257563">
              <a:lnSpc>
                <a:spcPct val="85000"/>
              </a:lnSpc>
              <a:buFont typeface="Wingdings" charset="0"/>
              <a:buChar char="q"/>
              <a:defRPr/>
            </a:pPr>
            <a:r>
              <a:rPr lang="en-IE" sz="3400" dirty="0">
                <a:solidFill>
                  <a:schemeClr val="tx1"/>
                </a:solidFill>
                <a:cs typeface="+mn-cs"/>
              </a:rPr>
              <a:t>   </a:t>
            </a:r>
            <a:r>
              <a:rPr lang="en-GB" sz="3400" dirty="0">
                <a:solidFill>
                  <a:srgbClr val="00974A"/>
                </a:solidFill>
                <a:effectLst>
                  <a:outerShdw blurRad="38100" dist="38100" dir="2700000" algn="tl">
                    <a:srgbClr val="DDDDDD"/>
                  </a:outerShdw>
                </a:effectLst>
                <a:cs typeface="+mn-cs"/>
              </a:rPr>
              <a:t>Prospector</a:t>
            </a:r>
            <a:r>
              <a:rPr lang="en-GB" sz="3400" dirty="0">
                <a:solidFill>
                  <a:schemeClr val="tx1"/>
                </a:solidFill>
                <a:effectLst>
                  <a:outerShdw blurRad="38100" dist="38100" dir="2700000" algn="tl">
                    <a:srgbClr val="DDDDDD"/>
                  </a:outerShdw>
                </a:effectLst>
                <a:cs typeface="+mn-cs"/>
              </a:rPr>
              <a:t> </a:t>
            </a:r>
            <a:r>
              <a:rPr lang="en-GB" sz="3400" dirty="0">
                <a:solidFill>
                  <a:schemeClr val="tx1"/>
                </a:solidFill>
                <a:cs typeface="+mn-cs"/>
              </a:rPr>
              <a:t>, which was claimed to be in error in certain </a:t>
            </a:r>
          </a:p>
          <a:p>
            <a:pPr marL="889000" algn="l" defTabSz="1257563">
              <a:lnSpc>
                <a:spcPct val="85000"/>
              </a:lnSpc>
              <a:defRPr/>
            </a:pPr>
            <a:r>
              <a:rPr lang="en-IE" sz="3400" dirty="0">
                <a:solidFill>
                  <a:schemeClr val="tx1"/>
                </a:solidFill>
                <a:cs typeface="+mn-cs"/>
              </a:rPr>
              <a:t>       </a:t>
            </a:r>
            <a:r>
              <a:rPr lang="en-GB" sz="3400" dirty="0">
                <a:solidFill>
                  <a:schemeClr val="tx1"/>
                </a:solidFill>
                <a:cs typeface="+mn-cs"/>
              </a:rPr>
              <a:t>circumstances, but was eventually proven to be right.</a:t>
            </a:r>
          </a:p>
          <a:p>
            <a:pPr algn="l" defTabSz="1257563">
              <a:lnSpc>
                <a:spcPct val="85000"/>
              </a:lnSpc>
              <a:buFont typeface="Wingdings" charset="0"/>
              <a:buChar char="q"/>
              <a:defRPr/>
            </a:pPr>
            <a:endParaRPr lang="en-GB" sz="3400" dirty="0">
              <a:solidFill>
                <a:schemeClr val="tx1"/>
              </a:solidFill>
              <a:cs typeface="+mn-cs"/>
            </a:endParaRPr>
          </a:p>
          <a:p>
            <a:pPr defTabSz="1257563">
              <a:defRPr/>
            </a:pPr>
            <a:endParaRPr lang="en-GB" sz="3400" dirty="0">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Rectangle 2"/>
          <p:cNvSpPr>
            <a:spLocks noGrp="1" noChangeArrowheads="1"/>
          </p:cNvSpPr>
          <p:nvPr>
            <p:ph type="title"/>
          </p:nvPr>
        </p:nvSpPr>
        <p:spPr>
          <a:xfrm>
            <a:off x="2865121" y="340296"/>
            <a:ext cx="7308426" cy="713458"/>
          </a:xfrm>
        </p:spPr>
        <p:txBody>
          <a:bodyPr/>
          <a:lstStyle/>
          <a:p>
            <a:pPr>
              <a:defRPr/>
            </a:pPr>
            <a:r>
              <a:rPr lang="en-GB" dirty="0">
                <a:cs typeface="+mj-cs"/>
              </a:rPr>
              <a:t>Can Computers Think? </a:t>
            </a:r>
          </a:p>
        </p:txBody>
      </p:sp>
      <p:sp>
        <p:nvSpPr>
          <p:cNvPr id="239619" name="Rectangle 3"/>
          <p:cNvSpPr>
            <a:spLocks noChangeArrowheads="1"/>
          </p:cNvSpPr>
          <p:nvPr/>
        </p:nvSpPr>
        <p:spPr bwMode="auto">
          <a:xfrm>
            <a:off x="21680" y="1852464"/>
            <a:ext cx="12385376" cy="932620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87393" tIns="34958" rIns="87393" bIns="34958">
            <a:spAutoFit/>
          </a:bodyPr>
          <a:lstStyle/>
          <a:p>
            <a:pPr defTabSz="1257563">
              <a:lnSpc>
                <a:spcPct val="85000"/>
              </a:lnSpc>
              <a:defRPr/>
            </a:pPr>
            <a:r>
              <a:rPr lang="en-GB" sz="3400" i="1" dirty="0">
                <a:solidFill>
                  <a:schemeClr val="tx2"/>
                </a:solidFill>
                <a:cs typeface="+mn-cs"/>
              </a:rPr>
              <a:t>Thought</a:t>
            </a:r>
            <a:r>
              <a:rPr lang="en-GB" sz="3400" dirty="0">
                <a:solidFill>
                  <a:schemeClr val="tx1"/>
                </a:solidFill>
                <a:cs typeface="+mn-cs"/>
              </a:rPr>
              <a:t>, or</a:t>
            </a:r>
            <a:r>
              <a:rPr lang="en-IE" sz="3400" dirty="0">
                <a:solidFill>
                  <a:schemeClr val="tx1"/>
                </a:solidFill>
                <a:cs typeface="+mn-cs"/>
              </a:rPr>
              <a:t>i</a:t>
            </a:r>
            <a:r>
              <a:rPr lang="en-GB" sz="3400" dirty="0">
                <a:solidFill>
                  <a:schemeClr val="tx1"/>
                </a:solidFill>
                <a:cs typeface="+mn-cs"/>
              </a:rPr>
              <a:t>gin</a:t>
            </a:r>
            <a:r>
              <a:rPr lang="en-IE" sz="3400" dirty="0">
                <a:solidFill>
                  <a:schemeClr val="tx1"/>
                </a:solidFill>
                <a:cs typeface="+mn-cs"/>
              </a:rPr>
              <a:t>a</a:t>
            </a:r>
            <a:r>
              <a:rPr lang="en-GB" sz="3400" dirty="0" err="1">
                <a:solidFill>
                  <a:schemeClr val="tx1"/>
                </a:solidFill>
                <a:cs typeface="+mn-cs"/>
              </a:rPr>
              <a:t>tion</a:t>
            </a:r>
            <a:r>
              <a:rPr lang="en-GB" sz="3400" dirty="0">
                <a:solidFill>
                  <a:schemeClr val="tx1"/>
                </a:solidFill>
                <a:cs typeface="+mn-cs"/>
              </a:rPr>
              <a:t> of new knowledge</a:t>
            </a:r>
            <a:r>
              <a:rPr lang="en-IE" sz="3400" dirty="0">
                <a:solidFill>
                  <a:schemeClr val="tx1"/>
                </a:solidFill>
                <a:cs typeface="+mn-cs"/>
              </a:rPr>
              <a:t>.</a:t>
            </a:r>
          </a:p>
          <a:p>
            <a:pPr defTabSz="1257563">
              <a:lnSpc>
                <a:spcPct val="85000"/>
              </a:lnSpc>
              <a:defRPr/>
            </a:pPr>
            <a:r>
              <a:rPr lang="en-GB" sz="3400" dirty="0">
                <a:solidFill>
                  <a:schemeClr val="tx1"/>
                </a:solidFill>
                <a:cs typeface="+mn-cs"/>
              </a:rPr>
              <a:t>Consider a computer is given the following pieces of knowledge:</a:t>
            </a:r>
            <a:endParaRPr lang="en-IE" sz="3400" dirty="0">
              <a:solidFill>
                <a:schemeClr val="tx1"/>
              </a:solidFill>
              <a:cs typeface="+mn-cs"/>
            </a:endParaRPr>
          </a:p>
          <a:p>
            <a:pPr defTabSz="1257563">
              <a:lnSpc>
                <a:spcPct val="85000"/>
              </a:lnSpc>
              <a:defRPr/>
            </a:pPr>
            <a:endParaRPr lang="en-IE" sz="1000" dirty="0">
              <a:cs typeface="+mn-cs"/>
            </a:endParaRPr>
          </a:p>
          <a:p>
            <a:pPr defTabSz="1257563">
              <a:lnSpc>
                <a:spcPct val="85000"/>
              </a:lnSpc>
              <a:defRPr/>
            </a:pPr>
            <a:r>
              <a:rPr lang="en-IE" sz="3400" dirty="0">
                <a:cs typeface="+mn-cs"/>
              </a:rPr>
              <a:t>	</a:t>
            </a:r>
            <a:r>
              <a:rPr lang="en-IE" sz="3400" dirty="0">
                <a:solidFill>
                  <a:srgbClr val="33CC33"/>
                </a:solidFill>
                <a:cs typeface="+mn-cs"/>
              </a:rPr>
              <a:t>E</a:t>
            </a:r>
            <a:r>
              <a:rPr lang="en-GB" sz="3400" dirty="0" err="1">
                <a:solidFill>
                  <a:srgbClr val="33CC33"/>
                </a:solidFill>
                <a:cs typeface="+mn-cs"/>
              </a:rPr>
              <a:t>lephants</a:t>
            </a:r>
            <a:r>
              <a:rPr lang="en-GB" sz="3400" dirty="0">
                <a:solidFill>
                  <a:srgbClr val="33CC33"/>
                </a:solidFill>
                <a:cs typeface="+mn-cs"/>
              </a:rPr>
              <a:t> are large and grey</a:t>
            </a:r>
            <a:r>
              <a:rPr lang="en-GB" sz="3400" dirty="0">
                <a:cs typeface="+mn-cs"/>
              </a:rPr>
              <a:t>   </a:t>
            </a:r>
          </a:p>
          <a:p>
            <a:pPr defTabSz="1257563">
              <a:lnSpc>
                <a:spcPct val="85000"/>
              </a:lnSpc>
              <a:defRPr/>
            </a:pPr>
            <a:r>
              <a:rPr lang="en-GB" sz="3400" dirty="0">
                <a:cs typeface="+mn-cs"/>
              </a:rPr>
              <a:t>      </a:t>
            </a:r>
            <a:r>
              <a:rPr lang="en-IE" sz="3400" dirty="0">
                <a:cs typeface="+mn-cs"/>
              </a:rPr>
              <a:t>	</a:t>
            </a:r>
            <a:r>
              <a:rPr lang="en-GB" sz="3400" dirty="0">
                <a:solidFill>
                  <a:srgbClr val="33CC33"/>
                </a:solidFill>
                <a:cs typeface="+mn-cs"/>
              </a:rPr>
              <a:t>Clyde is an elephant</a:t>
            </a:r>
            <a:r>
              <a:rPr lang="en-GB" sz="3400" dirty="0">
                <a:cs typeface="+mn-cs"/>
              </a:rPr>
              <a:t>.</a:t>
            </a:r>
            <a:endParaRPr lang="en-IE" sz="3400" dirty="0">
              <a:cs typeface="+mn-cs"/>
            </a:endParaRPr>
          </a:p>
          <a:p>
            <a:pPr defTabSz="1257563">
              <a:lnSpc>
                <a:spcPct val="85000"/>
              </a:lnSpc>
              <a:defRPr/>
            </a:pPr>
            <a:endParaRPr lang="en-IE" sz="1700" dirty="0">
              <a:cs typeface="+mn-cs"/>
            </a:endParaRPr>
          </a:p>
          <a:p>
            <a:pPr defTabSz="1257563">
              <a:lnSpc>
                <a:spcPct val="85000"/>
              </a:lnSpc>
              <a:defRPr/>
            </a:pPr>
            <a:r>
              <a:rPr lang="en-GB" sz="3400" dirty="0">
                <a:solidFill>
                  <a:srgbClr val="00429A"/>
                </a:solidFill>
                <a:cs typeface="+mn-cs"/>
              </a:rPr>
              <a:t>Conceptually we can think of this knowledge as a graph</a:t>
            </a:r>
            <a:r>
              <a:rPr lang="en-IE" sz="3400" dirty="0">
                <a:solidFill>
                  <a:srgbClr val="00429A"/>
                </a:solidFill>
                <a:cs typeface="+mn-cs"/>
              </a:rPr>
              <a:t>. </a:t>
            </a:r>
            <a:r>
              <a:rPr lang="en-GB" sz="3400" dirty="0">
                <a:solidFill>
                  <a:srgbClr val="00429A"/>
                </a:solidFill>
                <a:cs typeface="+mn-cs"/>
              </a:rPr>
              <a:t>If in </a:t>
            </a:r>
            <a:endParaRPr lang="en-IE" sz="3400" dirty="0">
              <a:solidFill>
                <a:srgbClr val="00429A"/>
              </a:solidFill>
              <a:cs typeface="+mn-cs"/>
            </a:endParaRPr>
          </a:p>
          <a:p>
            <a:pPr defTabSz="1257563">
              <a:lnSpc>
                <a:spcPct val="85000"/>
              </a:lnSpc>
              <a:defRPr/>
            </a:pPr>
            <a:r>
              <a:rPr lang="en-GB" sz="3400" dirty="0">
                <a:solidFill>
                  <a:srgbClr val="00429A"/>
                </a:solidFill>
                <a:cs typeface="+mn-cs"/>
              </a:rPr>
              <a:t>addition we armed the computer with the technique:</a:t>
            </a:r>
          </a:p>
          <a:p>
            <a:pPr defTabSz="1257563">
              <a:lnSpc>
                <a:spcPct val="85000"/>
              </a:lnSpc>
              <a:defRPr/>
            </a:pPr>
            <a:r>
              <a:rPr lang="en-GB" sz="3400" dirty="0">
                <a:solidFill>
                  <a:srgbClr val="00429A"/>
                </a:solidFill>
                <a:cs typeface="+mn-cs"/>
              </a:rPr>
              <a:t>   </a:t>
            </a:r>
            <a:r>
              <a:rPr lang="en-GB" sz="3400" i="1" dirty="0">
                <a:solidFill>
                  <a:srgbClr val="00429A"/>
                </a:solidFill>
                <a:cs typeface="+mn-cs"/>
              </a:rPr>
              <a:t>properties may be inherited following the directed arcs</a:t>
            </a:r>
            <a:r>
              <a:rPr lang="en-GB" sz="3400" dirty="0">
                <a:solidFill>
                  <a:srgbClr val="00429A"/>
                </a:solidFill>
                <a:cs typeface="+mn-cs"/>
              </a:rPr>
              <a:t>.</a:t>
            </a:r>
          </a:p>
          <a:p>
            <a:pPr defTabSz="1257563">
              <a:lnSpc>
                <a:spcPct val="85000"/>
              </a:lnSpc>
              <a:defRPr/>
            </a:pPr>
            <a:r>
              <a:rPr lang="en-GB" sz="3400" dirty="0">
                <a:solidFill>
                  <a:srgbClr val="00429A"/>
                </a:solidFill>
                <a:cs typeface="+mn-cs"/>
              </a:rPr>
              <a:t>Hence it could conclude a new item of knowledge</a:t>
            </a:r>
          </a:p>
          <a:p>
            <a:pPr defTabSz="1257563">
              <a:lnSpc>
                <a:spcPct val="85000"/>
              </a:lnSpc>
              <a:defRPr/>
            </a:pPr>
            <a:endParaRPr lang="en-GB" sz="1000" dirty="0">
              <a:cs typeface="+mn-cs"/>
            </a:endParaRPr>
          </a:p>
          <a:p>
            <a:pPr defTabSz="1257563">
              <a:lnSpc>
                <a:spcPct val="85000"/>
              </a:lnSpc>
              <a:defRPr/>
            </a:pPr>
            <a:r>
              <a:rPr lang="en-GB" sz="3400" dirty="0">
                <a:cs typeface="+mn-cs"/>
              </a:rPr>
              <a:t>      </a:t>
            </a:r>
            <a:r>
              <a:rPr lang="en-IE" sz="3400" dirty="0">
                <a:cs typeface="+mn-cs"/>
              </a:rPr>
              <a:t>	</a:t>
            </a:r>
            <a:r>
              <a:rPr lang="en-GB" sz="3400" dirty="0">
                <a:solidFill>
                  <a:srgbClr val="33CC33"/>
                </a:solidFill>
                <a:cs typeface="+mn-cs"/>
              </a:rPr>
              <a:t>C</a:t>
            </a:r>
            <a:r>
              <a:rPr lang="en-IE" sz="3400" dirty="0">
                <a:solidFill>
                  <a:srgbClr val="33CC33"/>
                </a:solidFill>
                <a:cs typeface="+mn-cs"/>
              </a:rPr>
              <a:t>lyde is Large and Grey</a:t>
            </a:r>
            <a:endParaRPr lang="en-GB" sz="3400" dirty="0">
              <a:solidFill>
                <a:srgbClr val="33CC33"/>
              </a:solidFill>
              <a:cs typeface="+mn-cs"/>
            </a:endParaRPr>
          </a:p>
          <a:p>
            <a:pPr defTabSz="1257563">
              <a:lnSpc>
                <a:spcPct val="85000"/>
              </a:lnSpc>
              <a:defRPr/>
            </a:pPr>
            <a:endParaRPr lang="en-GB" sz="1000" dirty="0">
              <a:cs typeface="+mn-cs"/>
            </a:endParaRPr>
          </a:p>
          <a:p>
            <a:pPr defTabSz="1257563">
              <a:lnSpc>
                <a:spcPct val="85000"/>
              </a:lnSpc>
              <a:defRPr/>
            </a:pPr>
            <a:r>
              <a:rPr lang="en-GB" sz="3400" dirty="0">
                <a:solidFill>
                  <a:srgbClr val="00429A"/>
                </a:solidFill>
                <a:cs typeface="+mn-cs"/>
              </a:rPr>
              <a:t>Is this equivalent to thought?  The computer only used </a:t>
            </a:r>
          </a:p>
          <a:p>
            <a:pPr defTabSz="1257563">
              <a:lnSpc>
                <a:spcPct val="85000"/>
              </a:lnSpc>
              <a:defRPr/>
            </a:pPr>
            <a:r>
              <a:rPr lang="en-GB" sz="3400" dirty="0">
                <a:solidFill>
                  <a:srgbClr val="00429A"/>
                </a:solidFill>
                <a:cs typeface="+mn-cs"/>
              </a:rPr>
              <a:t>techniques we equipped it with, but after all we only use skills </a:t>
            </a:r>
          </a:p>
          <a:p>
            <a:pPr defTabSz="1257563">
              <a:lnSpc>
                <a:spcPct val="85000"/>
              </a:lnSpc>
              <a:defRPr/>
            </a:pPr>
            <a:r>
              <a:rPr lang="en-GB" sz="3400" dirty="0">
                <a:solidFill>
                  <a:srgbClr val="00429A"/>
                </a:solidFill>
                <a:cs typeface="+mn-cs"/>
              </a:rPr>
              <a:t>we acquire from our environment.</a:t>
            </a:r>
          </a:p>
          <a:p>
            <a:pPr defTabSz="1257563">
              <a:lnSpc>
                <a:spcPct val="85000"/>
              </a:lnSpc>
              <a:defRPr/>
            </a:pPr>
            <a:endParaRPr lang="en-GB" sz="1000" dirty="0">
              <a:solidFill>
                <a:srgbClr val="00429A"/>
              </a:solidFill>
              <a:cs typeface="+mn-cs"/>
            </a:endParaRPr>
          </a:p>
          <a:p>
            <a:pPr defTabSz="1257563">
              <a:lnSpc>
                <a:spcPct val="85000"/>
              </a:lnSpc>
              <a:defRPr/>
            </a:pPr>
            <a:r>
              <a:rPr lang="en-GB" sz="3400" dirty="0">
                <a:solidFill>
                  <a:srgbClr val="00429A"/>
                </a:solidFill>
                <a:cs typeface="+mn-cs"/>
              </a:rPr>
              <a:t>Can a computer exhibit emotions or indeed have morals?</a:t>
            </a:r>
          </a:p>
          <a:p>
            <a:pPr defTabSz="1257563">
              <a:lnSpc>
                <a:spcPct val="85000"/>
              </a:lnSpc>
              <a:defRPr/>
            </a:pPr>
            <a:endParaRPr lang="en-GB" sz="3400" dirty="0">
              <a:cs typeface="+mn-cs"/>
            </a:endParaRPr>
          </a:p>
          <a:p>
            <a:pPr defTabSz="1257563">
              <a:defRPr/>
            </a:pPr>
            <a:endParaRPr lang="en-GB" sz="3300" b="1" dirty="0">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42160" y="340296"/>
            <a:ext cx="4287519" cy="740551"/>
          </a:xfrm>
        </p:spPr>
        <p:txBody>
          <a:bodyPr/>
          <a:lstStyle/>
          <a:p>
            <a:pPr>
              <a:defRPr/>
            </a:pPr>
            <a:r>
              <a:rPr lang="en-US" dirty="0">
                <a:cs typeface="+mj-cs"/>
              </a:rPr>
              <a:t>Things to Do!</a:t>
            </a:r>
          </a:p>
        </p:txBody>
      </p:sp>
      <p:pic>
        <p:nvPicPr>
          <p:cNvPr id="26626" name="Picture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4702" y="2725138"/>
            <a:ext cx="1715911" cy="158947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6627" name="Content Placeholder 5"/>
          <p:cNvSpPr>
            <a:spLocks noGrp="1"/>
          </p:cNvSpPr>
          <p:nvPr>
            <p:ph idx="1"/>
          </p:nvPr>
        </p:nvSpPr>
        <p:spPr bwMode="auto">
          <a:xfrm>
            <a:off x="3020907" y="2725138"/>
            <a:ext cx="8733084" cy="4901635"/>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30046" tIns="65023" rIns="130046" bIns="65023" numCol="1" anchor="t" anchorCtr="0" compatLnSpc="1">
            <a:prstTxWarp prst="textNoShape">
              <a:avLst/>
            </a:prstTxWarp>
          </a:bodyPr>
          <a:lstStyle/>
          <a:p>
            <a:r>
              <a:rPr lang="en-US">
                <a:latin typeface="Times" charset="0"/>
                <a:ea typeface="ＭＳ Ｐゴシック" charset="0"/>
              </a:rPr>
              <a:t>Johnson-Laird, P.N. (1983). Mental Models: Towards a Cognitive Science of Language, Inference, and Consciousness. Cambridge: Cambridge University Press.</a:t>
            </a:r>
          </a:p>
          <a:p>
            <a:r>
              <a:rPr lang="en-US">
                <a:latin typeface="Times" charset="0"/>
                <a:ea typeface="ＭＳ Ｐゴシック" charset="0"/>
              </a:rPr>
              <a:t>Johnson-Laird, P.N. (2006) How We Reason. Oxford University Press</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To Dream by Day</a:t>
            </a:r>
          </a:p>
        </p:txBody>
      </p:sp>
      <p:sp>
        <p:nvSpPr>
          <p:cNvPr id="3" name="Content Placeholder 2"/>
          <p:cNvSpPr>
            <a:spLocks noGrp="1"/>
          </p:cNvSpPr>
          <p:nvPr>
            <p:ph idx="1"/>
          </p:nvPr>
        </p:nvSpPr>
        <p:spPr>
          <a:xfrm>
            <a:off x="4270152" y="3148608"/>
            <a:ext cx="7947248" cy="5334992"/>
          </a:xfrm>
        </p:spPr>
        <p:txBody>
          <a:bodyPr/>
          <a:lstStyle/>
          <a:p>
            <a:pPr marL="0" indent="0">
              <a:buNone/>
            </a:pPr>
            <a:r>
              <a:rPr lang="en-US" dirty="0"/>
              <a:t>“All people dream, but not equally. Those who dream by night in the dusty recesses of their mind, wake in the morning to find that it was vanity. </a:t>
            </a:r>
          </a:p>
          <a:p>
            <a:pPr marL="0" indent="0">
              <a:buNone/>
            </a:pPr>
            <a:r>
              <a:rPr lang="en-US" dirty="0"/>
              <a:t>But the dreamers of the day are dangerous people, for they dream their dreams with open eyes, and make them come true.”</a:t>
            </a:r>
          </a:p>
          <a:p>
            <a:pPr marL="0" indent="0">
              <a:buNone/>
            </a:pPr>
            <a:r>
              <a:rPr lang="en-US" dirty="0"/>
              <a:t>D.H. Lawrence </a:t>
            </a:r>
          </a:p>
          <a:p>
            <a:endParaRPr lang="en-US" dirty="0"/>
          </a:p>
        </p:txBody>
      </p:sp>
      <p:pic>
        <p:nvPicPr>
          <p:cNvPr id="4" name="Picture 3"/>
          <p:cNvPicPr>
            <a:picLocks noChangeAspect="1"/>
          </p:cNvPicPr>
          <p:nvPr/>
        </p:nvPicPr>
        <p:blipFill>
          <a:blip r:embed="rId2"/>
          <a:stretch>
            <a:fillRect/>
          </a:stretch>
        </p:blipFill>
        <p:spPr>
          <a:xfrm>
            <a:off x="1821880" y="3358108"/>
            <a:ext cx="2197100" cy="3390900"/>
          </a:xfrm>
          <a:prstGeom prst="rect">
            <a:avLst/>
          </a:prstGeom>
        </p:spPr>
      </p:pic>
    </p:spTree>
    <p:extLst>
      <p:ext uri="{BB962C8B-B14F-4D97-AF65-F5344CB8AC3E}">
        <p14:creationId xmlns:p14="http://schemas.microsoft.com/office/powerpoint/2010/main" val="15081525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Rectangle 2"/>
          <p:cNvSpPr>
            <a:spLocks noGrp="1" noChangeArrowheads="1"/>
          </p:cNvSpPr>
          <p:nvPr>
            <p:ph type="title"/>
          </p:nvPr>
        </p:nvSpPr>
        <p:spPr>
          <a:xfrm>
            <a:off x="3046016" y="340296"/>
            <a:ext cx="5739271" cy="713458"/>
          </a:xfrm>
        </p:spPr>
        <p:txBody>
          <a:bodyPr wrap="square"/>
          <a:lstStyle/>
          <a:p>
            <a:pPr>
              <a:defRPr/>
            </a:pPr>
            <a:r>
              <a:rPr lang="en-GB" dirty="0">
                <a:cs typeface="+mj-cs"/>
              </a:rPr>
              <a:t>The Turing Test II</a:t>
            </a:r>
          </a:p>
        </p:txBody>
      </p:sp>
      <p:sp>
        <p:nvSpPr>
          <p:cNvPr id="220163" name="Rectangle 3"/>
          <p:cNvSpPr>
            <a:spLocks noChangeArrowheads="1"/>
          </p:cNvSpPr>
          <p:nvPr/>
        </p:nvSpPr>
        <p:spPr bwMode="auto">
          <a:xfrm>
            <a:off x="758614" y="3508648"/>
            <a:ext cx="11360410" cy="439409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87393" tIns="34958" rIns="87393" bIns="34958">
            <a:spAutoFit/>
          </a:bodyPr>
          <a:lstStyle/>
          <a:p>
            <a:pPr algn="l" defTabSz="1257563">
              <a:lnSpc>
                <a:spcPct val="85000"/>
              </a:lnSpc>
              <a:defRPr/>
            </a:pPr>
            <a:r>
              <a:rPr lang="en-GB" sz="3400" dirty="0">
                <a:solidFill>
                  <a:srgbClr val="00429A"/>
                </a:solidFill>
                <a:cs typeface="+mn-cs"/>
              </a:rPr>
              <a:t>Turing</a:t>
            </a:r>
            <a:r>
              <a:rPr lang="ja-JP" altLang="en-GB" sz="3400" dirty="0">
                <a:solidFill>
                  <a:srgbClr val="00429A"/>
                </a:solidFill>
                <a:latin typeface="Arial"/>
                <a:cs typeface="+mn-cs"/>
              </a:rPr>
              <a:t>’</a:t>
            </a:r>
            <a:r>
              <a:rPr lang="en-GB" sz="3400" dirty="0">
                <a:solidFill>
                  <a:srgbClr val="00429A"/>
                </a:solidFill>
                <a:cs typeface="+mn-cs"/>
              </a:rPr>
              <a:t>s work did not, however, win universal acceptance.  </a:t>
            </a:r>
          </a:p>
          <a:p>
            <a:pPr algn="l" defTabSz="1257563">
              <a:lnSpc>
                <a:spcPct val="85000"/>
              </a:lnSpc>
              <a:defRPr/>
            </a:pPr>
            <a:r>
              <a:rPr lang="en-GB" sz="3400" dirty="0">
                <a:solidFill>
                  <a:srgbClr val="00429A"/>
                </a:solidFill>
                <a:cs typeface="+mn-cs"/>
              </a:rPr>
              <a:t>More recently opponents like Millar [6] while recognising the merits of his work highlights the fact that it does not yield any insight into the various skills which constitute intelligence.</a:t>
            </a:r>
          </a:p>
          <a:p>
            <a:pPr algn="l"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He believed this to be of great significance if any realistic attempt is to be made at constructing a truly intelligent machine.</a:t>
            </a:r>
          </a:p>
          <a:p>
            <a:pPr defTabSz="1257563">
              <a:lnSpc>
                <a:spcPct val="85000"/>
              </a:lnSpc>
              <a:defRPr/>
            </a:pPr>
            <a:endParaRPr lang="en-GB" sz="3400" dirty="0">
              <a:solidFill>
                <a:srgbClr val="00429A"/>
              </a:solidFill>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4059485" y="340296"/>
            <a:ext cx="4919698" cy="713458"/>
          </a:xfrm>
        </p:spPr>
        <p:txBody>
          <a:bodyPr/>
          <a:lstStyle/>
          <a:p>
            <a:pPr>
              <a:defRPr/>
            </a:pPr>
            <a:r>
              <a:rPr lang="en-GB" dirty="0">
                <a:cs typeface="+mj-cs"/>
              </a:rPr>
              <a:t>The Turing</a:t>
            </a:r>
            <a:r>
              <a:rPr lang="en-IE" dirty="0">
                <a:cs typeface="+mj-cs"/>
              </a:rPr>
              <a:t> </a:t>
            </a:r>
            <a:r>
              <a:rPr lang="en-GB" dirty="0">
                <a:cs typeface="+mj-cs"/>
              </a:rPr>
              <a:t>Test</a:t>
            </a:r>
          </a:p>
        </p:txBody>
      </p:sp>
      <p:sp>
        <p:nvSpPr>
          <p:cNvPr id="219139" name="Rectangle 3"/>
          <p:cNvSpPr>
            <a:spLocks noChangeArrowheads="1"/>
          </p:cNvSpPr>
          <p:nvPr/>
        </p:nvSpPr>
        <p:spPr bwMode="auto">
          <a:xfrm>
            <a:off x="541867" y="3051739"/>
            <a:ext cx="8408805" cy="468493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87393" tIns="34958" rIns="87393" bIns="34958">
            <a:spAutoFit/>
          </a:bodyPr>
          <a:lstStyle/>
          <a:p>
            <a:pPr algn="l" defTabSz="1257563">
              <a:lnSpc>
                <a:spcPct val="85000"/>
              </a:lnSpc>
              <a:defRPr/>
            </a:pPr>
            <a:r>
              <a:rPr lang="en-GB" sz="3400" dirty="0">
                <a:solidFill>
                  <a:schemeClr val="tx1"/>
                </a:solidFill>
                <a:cs typeface="+mn-cs"/>
              </a:rPr>
              <a:t>“The isolated man does not develop any intellectual power. It is necessary for him to be immersed in an environment of other men, whose techniques he absorbs during the first twenty years of his life. He may then perhaps do a little research of his own and make a very few discoveries which are passed on to other men.” </a:t>
            </a:r>
          </a:p>
          <a:p>
            <a:pPr algn="l" defTabSz="1257563">
              <a:lnSpc>
                <a:spcPct val="85000"/>
              </a:lnSpc>
              <a:defRPr/>
            </a:pPr>
            <a:endParaRPr lang="en-GB" sz="3400" dirty="0">
              <a:solidFill>
                <a:schemeClr val="tx1"/>
              </a:solidFill>
              <a:cs typeface="+mn-cs"/>
            </a:endParaRPr>
          </a:p>
          <a:p>
            <a:pPr algn="l" defTabSz="1257563">
              <a:lnSpc>
                <a:spcPct val="85000"/>
              </a:lnSpc>
              <a:defRPr/>
            </a:pPr>
            <a:r>
              <a:rPr lang="en-GB" sz="3400" dirty="0">
                <a:solidFill>
                  <a:schemeClr val="tx1"/>
                </a:solidFill>
                <a:cs typeface="+mn-cs"/>
              </a:rPr>
              <a:t>― Alan Turing</a:t>
            </a:r>
            <a:endParaRPr lang="en-GB" b="1" dirty="0">
              <a:latin typeface="Helvetica" charset="0"/>
              <a:cs typeface="+mn-cs"/>
            </a:endParaRPr>
          </a:p>
        </p:txBody>
      </p:sp>
      <p:pic>
        <p:nvPicPr>
          <p:cNvPr id="2" name="Picture 1"/>
          <p:cNvPicPr>
            <a:picLocks noChangeAspect="1"/>
          </p:cNvPicPr>
          <p:nvPr/>
        </p:nvPicPr>
        <p:blipFill>
          <a:blip r:embed="rId2"/>
          <a:stretch>
            <a:fillRect/>
          </a:stretch>
        </p:blipFill>
        <p:spPr>
          <a:xfrm>
            <a:off x="9598744" y="5341788"/>
            <a:ext cx="2878947" cy="2847380"/>
          </a:xfrm>
          <a:prstGeom prst="rect">
            <a:avLst/>
          </a:prstGeom>
        </p:spPr>
      </p:pic>
    </p:spTree>
    <p:extLst>
      <p:ext uri="{BB962C8B-B14F-4D97-AF65-F5344CB8AC3E}">
        <p14:creationId xmlns:p14="http://schemas.microsoft.com/office/powerpoint/2010/main" val="208650407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4059485" y="340296"/>
            <a:ext cx="4919698" cy="713458"/>
          </a:xfrm>
        </p:spPr>
        <p:txBody>
          <a:bodyPr/>
          <a:lstStyle/>
          <a:p>
            <a:pPr>
              <a:defRPr/>
            </a:pPr>
            <a:r>
              <a:rPr lang="en-GB" dirty="0">
                <a:cs typeface="+mj-cs"/>
              </a:rPr>
              <a:t>The Turing</a:t>
            </a:r>
            <a:r>
              <a:rPr lang="en-IE" dirty="0">
                <a:cs typeface="+mj-cs"/>
              </a:rPr>
              <a:t> </a:t>
            </a:r>
            <a:r>
              <a:rPr lang="en-GB" dirty="0">
                <a:cs typeface="+mj-cs"/>
              </a:rPr>
              <a:t>Test</a:t>
            </a:r>
          </a:p>
        </p:txBody>
      </p:sp>
      <p:sp>
        <p:nvSpPr>
          <p:cNvPr id="219139" name="Rectangle 3"/>
          <p:cNvSpPr>
            <a:spLocks noChangeArrowheads="1"/>
          </p:cNvSpPr>
          <p:nvPr/>
        </p:nvSpPr>
        <p:spPr bwMode="auto">
          <a:xfrm>
            <a:off x="541867" y="3051739"/>
            <a:ext cx="8408805" cy="60191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87393" tIns="34958" rIns="87393" bIns="34958">
            <a:spAutoFit/>
          </a:bodyPr>
          <a:lstStyle/>
          <a:p>
            <a:pPr algn="l" defTabSz="1257563">
              <a:lnSpc>
                <a:spcPct val="85000"/>
              </a:lnSpc>
              <a:defRPr/>
            </a:pPr>
            <a:r>
              <a:rPr lang="en-GB" sz="3400" dirty="0">
                <a:solidFill>
                  <a:schemeClr val="tx1"/>
                </a:solidFill>
                <a:cs typeface="+mn-cs"/>
              </a:rPr>
              <a:t>“I've now got myself into the kind of trouble that I have always considered to be quite a possibility for me, though I have usually rated it at about 10:1 against. I shall shortly be pleading guilty to a charge of sexual offences with a young man. The story of how it all came to be found out is a long and fascinating one, which I shall have to make into a short story one day, but haven't the time to tell you now. No doubt I shall emerge from it all a different man, but quite who I've not found out.” </a:t>
            </a:r>
          </a:p>
          <a:p>
            <a:pPr algn="l" defTabSz="1257563">
              <a:lnSpc>
                <a:spcPct val="85000"/>
              </a:lnSpc>
              <a:defRPr/>
            </a:pPr>
            <a:endParaRPr lang="en-GB" sz="3400" dirty="0">
              <a:solidFill>
                <a:schemeClr val="tx1"/>
              </a:solidFill>
              <a:cs typeface="+mn-cs"/>
            </a:endParaRPr>
          </a:p>
          <a:p>
            <a:pPr algn="l" defTabSz="1257563">
              <a:lnSpc>
                <a:spcPct val="85000"/>
              </a:lnSpc>
              <a:defRPr/>
            </a:pPr>
            <a:r>
              <a:rPr lang="en-GB" sz="3400" dirty="0">
                <a:solidFill>
                  <a:schemeClr val="tx1"/>
                </a:solidFill>
                <a:cs typeface="+mn-cs"/>
              </a:rPr>
              <a:t>Alan Turing</a:t>
            </a:r>
            <a:endParaRPr lang="en-GB" b="1" dirty="0">
              <a:latin typeface="Helvetica" charset="0"/>
              <a:cs typeface="+mn-cs"/>
            </a:endParaRPr>
          </a:p>
        </p:txBody>
      </p:sp>
      <p:pic>
        <p:nvPicPr>
          <p:cNvPr id="2" name="Picture 1"/>
          <p:cNvPicPr>
            <a:picLocks noChangeAspect="1"/>
          </p:cNvPicPr>
          <p:nvPr/>
        </p:nvPicPr>
        <p:blipFill>
          <a:blip r:embed="rId2"/>
          <a:stretch>
            <a:fillRect/>
          </a:stretch>
        </p:blipFill>
        <p:spPr>
          <a:xfrm>
            <a:off x="9598744" y="5341788"/>
            <a:ext cx="2878947" cy="2847380"/>
          </a:xfrm>
          <a:prstGeom prst="rect">
            <a:avLst/>
          </a:prstGeom>
        </p:spPr>
      </p:pic>
    </p:spTree>
    <p:extLst>
      <p:ext uri="{BB962C8B-B14F-4D97-AF65-F5344CB8AC3E}">
        <p14:creationId xmlns:p14="http://schemas.microsoft.com/office/powerpoint/2010/main" val="412575256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7864" y="412304"/>
            <a:ext cx="10539536" cy="1512168"/>
          </a:xfrm>
        </p:spPr>
        <p:txBody>
          <a:bodyPr/>
          <a:lstStyle/>
          <a:p>
            <a:r>
              <a:rPr lang="en-IE" dirty="0"/>
              <a:t>Searle’s Chinese Room (1980)</a:t>
            </a:r>
          </a:p>
        </p:txBody>
      </p:sp>
      <p:sp>
        <p:nvSpPr>
          <p:cNvPr id="3" name="Content Placeholder 2"/>
          <p:cNvSpPr>
            <a:spLocks noGrp="1"/>
          </p:cNvSpPr>
          <p:nvPr>
            <p:ph sz="quarter" idx="1"/>
          </p:nvPr>
        </p:nvSpPr>
        <p:spPr>
          <a:xfrm>
            <a:off x="650240" y="2275840"/>
            <a:ext cx="10837333" cy="6931558"/>
          </a:xfrm>
        </p:spPr>
        <p:txBody>
          <a:bodyPr>
            <a:normAutofit fontScale="92500" lnSpcReduction="10000"/>
          </a:bodyPr>
          <a:lstStyle/>
          <a:p>
            <a:r>
              <a:rPr lang="en-IE" dirty="0"/>
              <a:t>Strong AI Advocates believe:</a:t>
            </a:r>
          </a:p>
          <a:p>
            <a:pPr lvl="1"/>
            <a:r>
              <a:rPr lang="en-IE" i="1" dirty="0"/>
              <a:t>The appropriately programmed computer with the right inputs and outputs would thereby have a mind in exactly the same sense human beings have minds.</a:t>
            </a:r>
          </a:p>
          <a:p>
            <a:r>
              <a:rPr lang="en-IE" dirty="0"/>
              <a:t>The Chinese Room (Searle):</a:t>
            </a:r>
          </a:p>
          <a:p>
            <a:pPr lvl="1"/>
            <a:r>
              <a:rPr lang="en-IE" dirty="0"/>
              <a:t>Postulated by  John Searle in his paper, "Minds, Brains, and Programs", published in Behavioral and Brain Sciences in 1980. It was a thought experiment.</a:t>
            </a:r>
          </a:p>
          <a:p>
            <a:pPr lvl="1"/>
            <a:r>
              <a:rPr lang="en-IE" dirty="0"/>
              <a:t>A human enters a locked room but knows no Chinese (written or spoken).</a:t>
            </a:r>
          </a:p>
          <a:p>
            <a:pPr lvl="1"/>
            <a:r>
              <a:rPr lang="en-IE" dirty="0"/>
              <a:t>He is given a set of rules (in English) that define a mapping between sets of symbols (Chinese characters).</a:t>
            </a:r>
          </a:p>
          <a:p>
            <a:pPr lvl="1"/>
            <a:r>
              <a:rPr lang="en-IE" dirty="0"/>
              <a:t>These rules allow him to respond to inputs (written in Chinese) with outputs (also written in Chinese)…</a:t>
            </a:r>
          </a:p>
          <a:p>
            <a:pPr lvl="1"/>
            <a:r>
              <a:rPr lang="en-IE" dirty="0"/>
              <a:t>Does the machine literally "understand" Chinese? Or is it merely simulating the ability to understand Chinese?[6][c] Searle calls the first position "</a:t>
            </a:r>
            <a:r>
              <a:rPr lang="en-IE" dirty="0">
                <a:solidFill>
                  <a:schemeClr val="tx2"/>
                </a:solidFill>
              </a:rPr>
              <a:t>strong A</a:t>
            </a:r>
            <a:r>
              <a:rPr lang="en-IE" dirty="0"/>
              <a:t>I" and the latter "</a:t>
            </a:r>
            <a:r>
              <a:rPr lang="en-IE" dirty="0">
                <a:solidFill>
                  <a:srgbClr val="00974A"/>
                </a:solidFill>
              </a:rPr>
              <a:t>weak AI</a:t>
            </a:r>
            <a:r>
              <a:rPr lang="en-IE" dirty="0"/>
              <a:t>"</a:t>
            </a:r>
          </a:p>
          <a:p>
            <a:pPr lvl="1"/>
            <a:endParaRPr lang="en-IE" dirty="0"/>
          </a:p>
        </p:txBody>
      </p:sp>
    </p:spTree>
    <p:extLst>
      <p:ext uri="{BB962C8B-B14F-4D97-AF65-F5344CB8AC3E}">
        <p14:creationId xmlns:p14="http://schemas.microsoft.com/office/powerpoint/2010/main" val="295415046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Rectangle 2"/>
          <p:cNvSpPr>
            <a:spLocks noGrp="1" noChangeArrowheads="1"/>
          </p:cNvSpPr>
          <p:nvPr>
            <p:ph type="title"/>
          </p:nvPr>
        </p:nvSpPr>
        <p:spPr>
          <a:xfrm>
            <a:off x="3046016" y="340296"/>
            <a:ext cx="5739271" cy="713458"/>
          </a:xfrm>
        </p:spPr>
        <p:txBody>
          <a:bodyPr wrap="square"/>
          <a:lstStyle/>
          <a:p>
            <a:pPr>
              <a:defRPr/>
            </a:pPr>
            <a:r>
              <a:rPr lang="en-GB" dirty="0">
                <a:cs typeface="+mj-cs"/>
              </a:rPr>
              <a:t>The Turing Test II</a:t>
            </a:r>
          </a:p>
        </p:txBody>
      </p:sp>
      <p:sp>
        <p:nvSpPr>
          <p:cNvPr id="220163" name="Rectangle 3"/>
          <p:cNvSpPr>
            <a:spLocks noChangeArrowheads="1"/>
          </p:cNvSpPr>
          <p:nvPr/>
        </p:nvSpPr>
        <p:spPr bwMode="auto">
          <a:xfrm>
            <a:off x="758614" y="2558612"/>
            <a:ext cx="4879690" cy="571675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87393" tIns="34958" rIns="87393" bIns="34958">
            <a:spAutoFit/>
          </a:bodyPr>
          <a:lstStyle/>
          <a:p>
            <a:pPr defTabSz="1257563">
              <a:lnSpc>
                <a:spcPct val="85000"/>
              </a:lnSpc>
              <a:defRPr/>
            </a:pPr>
            <a:endParaRPr lang="en-GB" sz="3400" dirty="0">
              <a:solidFill>
                <a:srgbClr val="00429A"/>
              </a:solidFill>
              <a:cs typeface="+mn-cs"/>
            </a:endParaRPr>
          </a:p>
          <a:p>
            <a:pPr algn="l" defTabSz="1257563">
              <a:lnSpc>
                <a:spcPct val="85000"/>
              </a:lnSpc>
              <a:defRPr/>
            </a:pPr>
            <a:r>
              <a:rPr lang="en-GB" sz="3400" dirty="0">
                <a:solidFill>
                  <a:srgbClr val="00429A"/>
                </a:solidFill>
                <a:cs typeface="+mn-cs"/>
              </a:rPr>
              <a:t>If I may paraphrase Leonardo de Vinci (1452-1519), he in a similar vein suggested that.........</a:t>
            </a:r>
          </a:p>
          <a:p>
            <a:pPr algn="l" defTabSz="1257563">
              <a:lnSpc>
                <a:spcPct val="85000"/>
              </a:lnSpc>
              <a:defRPr/>
            </a:pPr>
            <a:endParaRPr lang="en-GB" sz="3400" dirty="0">
              <a:cs typeface="+mn-cs"/>
            </a:endParaRPr>
          </a:p>
          <a:p>
            <a:pPr algn="l" defTabSz="1257563">
              <a:lnSpc>
                <a:spcPct val="85000"/>
              </a:lnSpc>
              <a:defRPr/>
            </a:pPr>
            <a:r>
              <a:rPr lang="ja-JP" altLang="en-GB" sz="3400" i="1" dirty="0">
                <a:latin typeface="Arial"/>
                <a:cs typeface="+mn-cs"/>
              </a:rPr>
              <a:t>“</a:t>
            </a:r>
            <a:r>
              <a:rPr lang="en-GB" sz="3400" i="1" dirty="0">
                <a:solidFill>
                  <a:srgbClr val="33CC33"/>
                </a:solidFill>
                <a:cs typeface="+mn-cs"/>
              </a:rPr>
              <a:t>when man understands the</a:t>
            </a:r>
            <a:r>
              <a:rPr lang="en-IE" sz="3400" i="1" dirty="0">
                <a:solidFill>
                  <a:srgbClr val="33CC33"/>
                </a:solidFill>
                <a:cs typeface="+mn-cs"/>
              </a:rPr>
              <a:t> </a:t>
            </a:r>
            <a:r>
              <a:rPr lang="en-GB" sz="3400" i="1" dirty="0">
                <a:solidFill>
                  <a:srgbClr val="33CC33"/>
                </a:solidFill>
                <a:cs typeface="+mn-cs"/>
              </a:rPr>
              <a:t>natural flight of the bird, </a:t>
            </a:r>
          </a:p>
          <a:p>
            <a:pPr algn="l" defTabSz="1257563">
              <a:lnSpc>
                <a:spcPct val="85000"/>
              </a:lnSpc>
              <a:defRPr/>
            </a:pPr>
            <a:r>
              <a:rPr lang="en-GB" sz="3400" i="1" dirty="0">
                <a:solidFill>
                  <a:srgbClr val="33CC33"/>
                </a:solidFill>
                <a:cs typeface="+mn-cs"/>
              </a:rPr>
              <a:t>man will be able to build a flying machine</a:t>
            </a:r>
            <a:r>
              <a:rPr lang="en-GB" b="1" i="1" dirty="0">
                <a:solidFill>
                  <a:srgbClr val="33CC33"/>
                </a:solidFill>
                <a:latin typeface="Helvetica" charset="0"/>
                <a:cs typeface="+mn-cs"/>
              </a:rPr>
              <a:t>.</a:t>
            </a:r>
            <a:r>
              <a:rPr lang="ja-JP" altLang="en-GB" b="1" i="1" dirty="0">
                <a:solidFill>
                  <a:srgbClr val="33CC33"/>
                </a:solidFill>
                <a:latin typeface="Arial"/>
                <a:cs typeface="+mn-cs"/>
              </a:rPr>
              <a:t>”</a:t>
            </a:r>
            <a:endParaRPr lang="en-GB" b="1" i="1" dirty="0">
              <a:solidFill>
                <a:srgbClr val="33CC33"/>
              </a:solidFill>
              <a:latin typeface="Helvetica" charset="0"/>
              <a:cs typeface="+mn-cs"/>
            </a:endParaRPr>
          </a:p>
          <a:p>
            <a:pPr algn="l" defTabSz="1257563">
              <a:defRPr/>
            </a:pPr>
            <a:endParaRPr lang="en-GB" b="1" i="1" dirty="0">
              <a:solidFill>
                <a:srgbClr val="33CC33"/>
              </a:solidFill>
              <a:latin typeface="Helvetica" charset="0"/>
              <a:cs typeface="+mn-cs"/>
            </a:endParaRPr>
          </a:p>
        </p:txBody>
      </p:sp>
      <p:pic>
        <p:nvPicPr>
          <p:cNvPr id="2" name="Early Flight (b&amp;w, silent, 16mm) Vintage Films.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42360" y="3220616"/>
            <a:ext cx="6094845" cy="4536504"/>
          </a:xfrm>
          <a:prstGeom prst="rect">
            <a:avLst/>
          </a:prstGeom>
        </p:spPr>
      </p:pic>
    </p:spTree>
    <p:extLst>
      <p:ext uri="{BB962C8B-B14F-4D97-AF65-F5344CB8AC3E}">
        <p14:creationId xmlns:p14="http://schemas.microsoft.com/office/powerpoint/2010/main" val="74962415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a:xfrm>
            <a:off x="3307645" y="340296"/>
            <a:ext cx="6879448" cy="713458"/>
          </a:xfrm>
        </p:spPr>
        <p:txBody>
          <a:bodyPr wrap="square"/>
          <a:lstStyle/>
          <a:p>
            <a:pPr>
              <a:defRPr/>
            </a:pPr>
            <a:r>
              <a:rPr lang="en-GB" dirty="0">
                <a:cs typeface="+mj-cs"/>
              </a:rPr>
              <a:t>A Working Definition</a:t>
            </a:r>
          </a:p>
        </p:txBody>
      </p:sp>
      <p:sp>
        <p:nvSpPr>
          <p:cNvPr id="221187" name="Rectangle 3"/>
          <p:cNvSpPr>
            <a:spLocks noChangeArrowheads="1"/>
          </p:cNvSpPr>
          <p:nvPr/>
        </p:nvSpPr>
        <p:spPr bwMode="auto">
          <a:xfrm>
            <a:off x="741761" y="3205177"/>
            <a:ext cx="5472608" cy="571675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87393" tIns="34958" rIns="87393" bIns="34958">
            <a:spAutoFit/>
          </a:bodyPr>
          <a:lstStyle/>
          <a:p>
            <a:pPr defTabSz="1257563">
              <a:lnSpc>
                <a:spcPct val="85000"/>
              </a:lnSpc>
              <a:defRPr/>
            </a:pPr>
            <a:r>
              <a:rPr lang="en-GB" sz="3400" dirty="0">
                <a:solidFill>
                  <a:srgbClr val="00429A"/>
                </a:solidFill>
                <a:cs typeface="+mn-cs"/>
              </a:rPr>
              <a:t>So with artificial intelligence, the definition we shall employ is that volunteered by Marvin </a:t>
            </a:r>
            <a:r>
              <a:rPr lang="en-GB" sz="3400" dirty="0" err="1">
                <a:solidFill>
                  <a:srgbClr val="00429A"/>
                </a:solidFill>
                <a:cs typeface="+mn-cs"/>
              </a:rPr>
              <a:t>Minsky</a:t>
            </a:r>
            <a:r>
              <a:rPr lang="en-GB" sz="3400" dirty="0">
                <a:solidFill>
                  <a:srgbClr val="00429A"/>
                </a:solidFill>
                <a:cs typeface="+mn-cs"/>
              </a:rPr>
              <a:t> [7]</a:t>
            </a:r>
          </a:p>
          <a:p>
            <a:pPr defTabSz="1257563">
              <a:lnSpc>
                <a:spcPct val="85000"/>
              </a:lnSpc>
              <a:defRPr/>
            </a:pPr>
            <a:endParaRPr lang="en-IE" sz="3400" dirty="0">
              <a:cs typeface="+mn-cs"/>
            </a:endParaRPr>
          </a:p>
          <a:p>
            <a:pPr defTabSz="1257563">
              <a:lnSpc>
                <a:spcPct val="85000"/>
              </a:lnSpc>
              <a:defRPr/>
            </a:pPr>
            <a:endParaRPr lang="en-GB" sz="3400" dirty="0">
              <a:cs typeface="+mn-cs"/>
            </a:endParaRPr>
          </a:p>
          <a:p>
            <a:pPr defTabSz="1257563">
              <a:lnSpc>
                <a:spcPct val="85000"/>
              </a:lnSpc>
              <a:defRPr/>
            </a:pPr>
            <a:r>
              <a:rPr lang="ja-JP" altLang="en-GB" sz="3400" i="1" dirty="0">
                <a:latin typeface="Arial"/>
                <a:cs typeface="+mn-cs"/>
              </a:rPr>
              <a:t>“</a:t>
            </a:r>
            <a:r>
              <a:rPr lang="en-GB" sz="3400" i="1" dirty="0">
                <a:solidFill>
                  <a:srgbClr val="33CC33"/>
                </a:solidFill>
                <a:cs typeface="+mn-cs"/>
              </a:rPr>
              <a:t>Artificial intelligence is the science of making machines do things that would require intelligence if done by man</a:t>
            </a:r>
            <a:r>
              <a:rPr lang="en-GB" sz="3400" i="1" dirty="0">
                <a:cs typeface="+mn-cs"/>
              </a:rPr>
              <a:t>.</a:t>
            </a:r>
            <a:r>
              <a:rPr lang="ja-JP" altLang="en-GB" sz="3400" i="1" dirty="0">
                <a:latin typeface="Arial"/>
                <a:cs typeface="+mn-cs"/>
              </a:rPr>
              <a:t>”</a:t>
            </a:r>
            <a:endParaRPr lang="en-GB" sz="3400" i="1" dirty="0">
              <a:cs typeface="+mn-cs"/>
            </a:endParaRPr>
          </a:p>
          <a:p>
            <a:pPr defTabSz="1257563">
              <a:lnSpc>
                <a:spcPct val="85000"/>
              </a:lnSpc>
              <a:defRPr/>
            </a:pPr>
            <a:endParaRPr lang="en-GB" sz="3400" i="1" dirty="0">
              <a:cs typeface="+mn-cs"/>
            </a:endParaRPr>
          </a:p>
          <a:p>
            <a:pPr defTabSz="1257563">
              <a:defRPr/>
            </a:pPr>
            <a:endParaRPr lang="en-GB" b="1" i="1" dirty="0">
              <a:latin typeface="Helvetica" charset="0"/>
              <a:cs typeface="+mn-cs"/>
            </a:endParaRPr>
          </a:p>
        </p:txBody>
      </p:sp>
      <p:pic>
        <p:nvPicPr>
          <p:cNvPr id="4" name="Picture 3"/>
          <p:cNvPicPr>
            <a:picLocks noChangeAspect="1"/>
          </p:cNvPicPr>
          <p:nvPr/>
        </p:nvPicPr>
        <p:blipFill>
          <a:blip r:embed="rId2"/>
          <a:stretch>
            <a:fillRect/>
          </a:stretch>
        </p:blipFill>
        <p:spPr>
          <a:xfrm>
            <a:off x="6862440" y="3220616"/>
            <a:ext cx="5471480" cy="2888354"/>
          </a:xfrm>
          <a:prstGeom prst="rect">
            <a:avLst/>
          </a:prstGeom>
        </p:spPr>
      </p:pic>
      <p:sp>
        <p:nvSpPr>
          <p:cNvPr id="5" name="TextBox 4"/>
          <p:cNvSpPr txBox="1"/>
          <p:nvPr/>
        </p:nvSpPr>
        <p:spPr>
          <a:xfrm>
            <a:off x="6934448" y="6244952"/>
            <a:ext cx="5264698" cy="1723549"/>
          </a:xfrm>
          <a:prstGeom prst="rect">
            <a:avLst/>
          </a:prstGeom>
          <a:noFill/>
        </p:spPr>
        <p:txBody>
          <a:bodyPr wrap="square" rtlCol="0">
            <a:spAutoFit/>
          </a:bodyPr>
          <a:lstStyle/>
          <a:p>
            <a:r>
              <a:rPr lang="en-US" dirty="0">
                <a:solidFill>
                  <a:schemeClr val="tx1"/>
                </a:solidFill>
              </a:rPr>
              <a:t>Marvin </a:t>
            </a:r>
            <a:r>
              <a:rPr lang="en-US" dirty="0" err="1">
                <a:solidFill>
                  <a:schemeClr val="tx1"/>
                </a:solidFill>
              </a:rPr>
              <a:t>Minsky</a:t>
            </a:r>
            <a:endParaRPr lang="en-US" dirty="0">
              <a:solidFill>
                <a:schemeClr val="tx1"/>
              </a:solidFill>
            </a:endParaRPr>
          </a:p>
          <a:p>
            <a:r>
              <a:rPr lang="en-US" dirty="0">
                <a:solidFill>
                  <a:schemeClr val="tx1"/>
                </a:solidFill>
              </a:rPr>
              <a:t>Born  August 9, 1927, New York City, </a:t>
            </a:r>
          </a:p>
          <a:p>
            <a:r>
              <a:rPr lang="en-US" dirty="0">
                <a:solidFill>
                  <a:schemeClr val="tx1"/>
                </a:solidFill>
              </a:rPr>
              <a:t>Died: January 24, 2016, Boston, Massachusetts</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sld>
</file>

<file path=ppt/theme/theme1.xml><?xml version="1.0" encoding="utf-8"?>
<a:theme xmlns:a="http://schemas.openxmlformats.org/drawingml/2006/main" name="Title &amp; Subtitle">
  <a:themeElements>
    <a:clrScheme name="Custom 4">
      <a:dk1>
        <a:srgbClr val="00429A"/>
      </a:dk1>
      <a:lt1>
        <a:srgbClr val="009ADE"/>
      </a:lt1>
      <a:dk2>
        <a:srgbClr val="00974A"/>
      </a:dk2>
      <a:lt2>
        <a:srgbClr val="D6D6D6"/>
      </a:lt2>
      <a:accent1>
        <a:srgbClr val="FED100"/>
      </a:accent1>
      <a:accent2>
        <a:srgbClr val="009ADE"/>
      </a:accent2>
      <a:accent3>
        <a:srgbClr val="72BE44"/>
      </a:accent3>
      <a:accent4>
        <a:srgbClr val="00974A"/>
      </a:accent4>
      <a:accent5>
        <a:srgbClr val="FFFFFF"/>
      </a:accent5>
      <a:accent6>
        <a:srgbClr val="FED100"/>
      </a:accent6>
      <a:hlink>
        <a:srgbClr val="009ADE"/>
      </a:hlink>
      <a:folHlink>
        <a:srgbClr val="72BE44"/>
      </a:folHlink>
    </a:clrScheme>
    <a:fontScheme name="Title &amp; Subtitle">
      <a:majorFont>
        <a:latin typeface="Corbel Bold"/>
        <a:ea typeface="ヒラギノ角ゴ ProN W6"/>
        <a:cs typeface="ヒラギノ角ゴ ProN W6"/>
      </a:majorFont>
      <a:minorFont>
        <a:latin typeface="Corbe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0">
          <a:gsLst>
            <a:gs pos="0">
              <a:srgbClr val="0082E5">
                <a:alpha val="75000"/>
              </a:srgbClr>
            </a:gs>
            <a:gs pos="100000">
              <a:srgbClr val="0057E5">
                <a:alpha val="64999"/>
              </a:srgbClr>
            </a:gs>
          </a:gsLst>
          <a:lin ang="5400000" scaled="1"/>
        </a:gradFill>
        <a:ln>
          <a:noFill/>
        </a:ln>
        <a:effectLst/>
        <a:extLst>
          <a:ext uri="{91240B29-F687-4f45-9708-019B960494DF}">
            <a14:hiddenLine xmlns:a14="http://schemas.microsoft.com/office/drawing/2010/main" xmlns="" w="12700" cap="flat" cmpd="sng" algn="ctr">
              <a:solidFill>
                <a:srgbClr val="000000"/>
              </a:solidFill>
              <a:prstDash val="solid"/>
              <a:round/>
              <a:headEnd type="none" w="med" len="med"/>
              <a:tailEnd type="none" w="med" len="me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ts val="600"/>
          </a:spcBef>
          <a:spcAft>
            <a:spcPct val="0"/>
          </a:spcAft>
          <a:buClrTx/>
          <a:buSzTx/>
          <a:buFontTx/>
          <a:buNone/>
          <a:tabLst/>
          <a:defRPr kumimoji="0" lang="en-US" sz="2400" b="0" i="0" u="none" strike="noStrike" cap="none" normalizeH="0" baseline="0">
            <a:ln>
              <a:noFill/>
            </a:ln>
            <a:solidFill>
              <a:srgbClr val="8C161A"/>
            </a:solidFill>
            <a:effectLst/>
            <a:latin typeface="Corbel" charset="0"/>
            <a:ea typeface="ヒラギノ角ゴ ProN W3" charset="0"/>
            <a:cs typeface="ヒラギノ角ゴ ProN W3" charset="0"/>
            <a:sym typeface="Corbel" charset="0"/>
          </a:defRPr>
        </a:defPPr>
      </a:lstStyle>
    </a:spDef>
    <a:lnDef>
      <a:spPr bwMode="auto">
        <a:xfrm>
          <a:off x="0" y="0"/>
          <a:ext cx="1" cy="1"/>
        </a:xfrm>
        <a:custGeom>
          <a:avLst/>
          <a:gdLst/>
          <a:ahLst/>
          <a:cxnLst/>
          <a:rect l="0" t="0" r="0" b="0"/>
          <a:pathLst/>
        </a:custGeom>
        <a:gradFill rotWithShape="0">
          <a:gsLst>
            <a:gs pos="0">
              <a:srgbClr val="0082E5">
                <a:alpha val="75000"/>
              </a:srgbClr>
            </a:gs>
            <a:gs pos="100000">
              <a:srgbClr val="0057E5">
                <a:alpha val="64999"/>
              </a:srgbClr>
            </a:gs>
          </a:gsLst>
          <a:lin ang="5400000" scaled="1"/>
        </a:gradFill>
        <a:ln>
          <a:noFill/>
        </a:ln>
        <a:effectLst/>
        <a:extLst>
          <a:ext uri="{91240B29-F687-4f45-9708-019B960494DF}">
            <a14:hiddenLine xmlns:a14="http://schemas.microsoft.com/office/drawing/2010/main" xmlns="" w="12700" cap="flat" cmpd="sng" algn="ctr">
              <a:solidFill>
                <a:srgbClr val="000000"/>
              </a:solidFill>
              <a:prstDash val="solid"/>
              <a:round/>
              <a:headEnd type="none" w="med" len="med"/>
              <a:tailEnd type="none" w="med" len="me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ts val="600"/>
          </a:spcBef>
          <a:spcAft>
            <a:spcPct val="0"/>
          </a:spcAft>
          <a:buClrTx/>
          <a:buSzTx/>
          <a:buFontTx/>
          <a:buNone/>
          <a:tabLst/>
          <a:defRPr kumimoji="0" lang="en-US" sz="2400" b="0" i="0" u="none" strike="noStrike" cap="none" normalizeH="0" baseline="0">
            <a:ln>
              <a:noFill/>
            </a:ln>
            <a:solidFill>
              <a:srgbClr val="8C161A"/>
            </a:solidFill>
            <a:effectLst/>
            <a:latin typeface="Corbel" charset="0"/>
            <a:ea typeface="ヒラギノ角ゴ ProN W3" charset="0"/>
            <a:cs typeface="ヒラギノ角ゴ ProN W3" charset="0"/>
            <a:sym typeface="Corbel" charset="0"/>
          </a:defRPr>
        </a:defPPr>
      </a:lstStyle>
    </a:ln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 &amp; Bullets">
  <a:themeElements>
    <a:clrScheme name="Custom 5">
      <a:dk1>
        <a:srgbClr val="00429A"/>
      </a:dk1>
      <a:lt1>
        <a:srgbClr val="009ADE"/>
      </a:lt1>
      <a:dk2>
        <a:srgbClr val="00974A"/>
      </a:dk2>
      <a:lt2>
        <a:srgbClr val="000000"/>
      </a:lt2>
      <a:accent1>
        <a:srgbClr val="FFFFFF"/>
      </a:accent1>
      <a:accent2>
        <a:srgbClr val="009ADE"/>
      </a:accent2>
      <a:accent3>
        <a:srgbClr val="72BE44"/>
      </a:accent3>
      <a:accent4>
        <a:srgbClr val="00974A"/>
      </a:accent4>
      <a:accent5>
        <a:srgbClr val="009ADE"/>
      </a:accent5>
      <a:accent6>
        <a:srgbClr val="FED100"/>
      </a:accent6>
      <a:hlink>
        <a:srgbClr val="009ADE"/>
      </a:hlink>
      <a:folHlink>
        <a:srgbClr val="72BE44"/>
      </a:folHlink>
    </a:clrScheme>
    <a:fontScheme name="Title &amp; Bullets">
      <a:majorFont>
        <a:latin typeface="Corbel Bold"/>
        <a:ea typeface="ヒラギノ角ゴ ProN W6"/>
        <a:cs typeface="ヒラギノ角ゴ ProN W6"/>
      </a:majorFont>
      <a:minorFont>
        <a:latin typeface="Corbe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0">
          <a:gsLst>
            <a:gs pos="0">
              <a:srgbClr val="0082E5">
                <a:alpha val="75000"/>
              </a:srgbClr>
            </a:gs>
            <a:gs pos="100000">
              <a:srgbClr val="0057E5">
                <a:alpha val="64999"/>
              </a:srgbClr>
            </a:gs>
          </a:gsLst>
          <a:lin ang="5400000" scaled="1"/>
        </a:gradFill>
        <a:ln>
          <a:noFill/>
        </a:ln>
        <a:effectLst/>
        <a:extLst>
          <a:ext uri="{91240B29-F687-4f45-9708-019B960494DF}">
            <a14:hiddenLine xmlns:a14="http://schemas.microsoft.com/office/drawing/2010/main" xmlns="" w="12700" cap="flat" cmpd="sng" algn="ctr">
              <a:solidFill>
                <a:srgbClr val="000000"/>
              </a:solidFill>
              <a:prstDash val="solid"/>
              <a:round/>
              <a:headEnd type="none" w="med" len="med"/>
              <a:tailEnd type="none" w="med" len="me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ts val="600"/>
          </a:spcBef>
          <a:spcAft>
            <a:spcPct val="0"/>
          </a:spcAft>
          <a:buClrTx/>
          <a:buSzTx/>
          <a:buFontTx/>
          <a:buNone/>
          <a:tabLst/>
          <a:defRPr kumimoji="0" lang="en-US" sz="2400" b="0" i="0" u="none" strike="noStrike" cap="none" normalizeH="0" baseline="0">
            <a:ln>
              <a:noFill/>
            </a:ln>
            <a:solidFill>
              <a:srgbClr val="8C161A"/>
            </a:solidFill>
            <a:effectLst/>
            <a:latin typeface="Corbel" charset="0"/>
            <a:ea typeface="ヒラギノ角ゴ ProN W3" charset="0"/>
            <a:cs typeface="ヒラギノ角ゴ ProN W3" charset="0"/>
            <a:sym typeface="Corbel" charset="0"/>
          </a:defRPr>
        </a:defPPr>
      </a:lstStyle>
    </a:spDef>
    <a:lnDef>
      <a:spPr bwMode="auto">
        <a:xfrm>
          <a:off x="0" y="0"/>
          <a:ext cx="1" cy="1"/>
        </a:xfrm>
        <a:custGeom>
          <a:avLst/>
          <a:gdLst/>
          <a:ahLst/>
          <a:cxnLst/>
          <a:rect l="0" t="0" r="0" b="0"/>
          <a:pathLst/>
        </a:custGeom>
        <a:gradFill rotWithShape="0">
          <a:gsLst>
            <a:gs pos="0">
              <a:srgbClr val="0082E5">
                <a:alpha val="75000"/>
              </a:srgbClr>
            </a:gs>
            <a:gs pos="100000">
              <a:srgbClr val="0057E5">
                <a:alpha val="64999"/>
              </a:srgbClr>
            </a:gs>
          </a:gsLst>
          <a:lin ang="5400000" scaled="1"/>
        </a:gradFill>
        <a:ln>
          <a:noFill/>
        </a:ln>
        <a:effectLst/>
        <a:extLst>
          <a:ext uri="{91240B29-F687-4f45-9708-019B960494DF}">
            <a14:hiddenLine xmlns:a14="http://schemas.microsoft.com/office/drawing/2010/main" xmlns="" w="12700" cap="flat" cmpd="sng" algn="ctr">
              <a:solidFill>
                <a:srgbClr val="000000"/>
              </a:solidFill>
              <a:prstDash val="solid"/>
              <a:round/>
              <a:headEnd type="none" w="med" len="med"/>
              <a:tailEnd type="none" w="med" len="me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ts val="600"/>
          </a:spcBef>
          <a:spcAft>
            <a:spcPct val="0"/>
          </a:spcAft>
          <a:buClrTx/>
          <a:buSzTx/>
          <a:buFontTx/>
          <a:buNone/>
          <a:tabLst/>
          <a:defRPr kumimoji="0" lang="en-US" sz="2400" b="0" i="0" u="none" strike="noStrike" cap="none" normalizeH="0" baseline="0">
            <a:ln>
              <a:noFill/>
            </a:ln>
            <a:solidFill>
              <a:srgbClr val="8C161A"/>
            </a:solidFill>
            <a:effectLst/>
            <a:latin typeface="Corbel" charset="0"/>
            <a:ea typeface="ヒラギノ角ゴ ProN W3" charset="0"/>
            <a:cs typeface="ヒラギノ角ゴ ProN W3" charset="0"/>
            <a:sym typeface="Corbel" charset="0"/>
          </a:defRPr>
        </a:defPPr>
      </a:lstStyle>
    </a:ln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Pages>0</Pages>
  <Words>2515</Words>
  <Characters>0</Characters>
  <Application>Microsoft Office PowerPoint</Application>
  <PresentationFormat>Custom</PresentationFormat>
  <Lines>0</Lines>
  <Paragraphs>316</Paragraphs>
  <Slides>37</Slides>
  <Notes>1</Notes>
  <HiddenSlides>0</HiddenSlides>
  <MMClips>3</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37</vt:i4>
      </vt:variant>
    </vt:vector>
  </HeadingPairs>
  <TitlesOfParts>
    <vt:vector size="46" baseType="lpstr">
      <vt:lpstr>Arial</vt:lpstr>
      <vt:lpstr>Calibri</vt:lpstr>
      <vt:lpstr>Corbel</vt:lpstr>
      <vt:lpstr>Corbel Bold</vt:lpstr>
      <vt:lpstr>Helvetica</vt:lpstr>
      <vt:lpstr>Times</vt:lpstr>
      <vt:lpstr>Wingdings</vt:lpstr>
      <vt:lpstr>Title &amp; Subtitle</vt:lpstr>
      <vt:lpstr>Title &amp; Bullets</vt:lpstr>
      <vt:lpstr>COMP 41400  Multi-Agent Systems (MAS)   Lectures 1 &amp; 2</vt:lpstr>
      <vt:lpstr>The Turing Test</vt:lpstr>
      <vt:lpstr>The Turing Test</vt:lpstr>
      <vt:lpstr>The Turing Test II</vt:lpstr>
      <vt:lpstr>The Turing Test</vt:lpstr>
      <vt:lpstr>The Turing Test</vt:lpstr>
      <vt:lpstr>Searle’s Chinese Room (1980)</vt:lpstr>
      <vt:lpstr>The Turing Test II</vt:lpstr>
      <vt:lpstr>A Working Definition</vt:lpstr>
      <vt:lpstr>A Useless Machine !!!</vt:lpstr>
      <vt:lpstr>A Simple Example</vt:lpstr>
      <vt:lpstr>The Case for Knowledge Representation</vt:lpstr>
      <vt:lpstr>Things to Do!</vt:lpstr>
      <vt:lpstr>Lecture II Objectives</vt:lpstr>
      <vt:lpstr>A Short History of AI </vt:lpstr>
      <vt:lpstr>A Short History of AI </vt:lpstr>
      <vt:lpstr>A Short History of AI </vt:lpstr>
      <vt:lpstr>The History of AI 2</vt:lpstr>
      <vt:lpstr>Inaugural AI Conference in 1956</vt:lpstr>
      <vt:lpstr>The History of AI 3</vt:lpstr>
      <vt:lpstr>Expert Systems: Shrdlu 1968-70</vt:lpstr>
      <vt:lpstr>Expert Systems: Shrdlu 1968-70</vt:lpstr>
      <vt:lpstr>The History of AI 4</vt:lpstr>
      <vt:lpstr>The History of AI 5</vt:lpstr>
      <vt:lpstr>Generate &amp; Test 1</vt:lpstr>
      <vt:lpstr>Generate &amp; Test 2</vt:lpstr>
      <vt:lpstr>Guided Searches</vt:lpstr>
      <vt:lpstr>Exercise 1</vt:lpstr>
      <vt:lpstr>The Development of Expert Systems 2</vt:lpstr>
      <vt:lpstr>The History of AI Research</vt:lpstr>
      <vt:lpstr>The History of AI Research</vt:lpstr>
      <vt:lpstr>Can Computers Think?</vt:lpstr>
      <vt:lpstr>Can Computers Think?</vt:lpstr>
      <vt:lpstr>Contradicting the Objections</vt:lpstr>
      <vt:lpstr>Can Computers Think? </vt:lpstr>
      <vt:lpstr>Things to Do!</vt:lpstr>
      <vt:lpstr>Conclusion: To Dream by Day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A</dc:title>
  <dc:subject/>
  <dc:creator/>
  <cp:keywords/>
  <dc:description/>
  <cp:lastModifiedBy>Meenaz Attar</cp:lastModifiedBy>
  <cp:revision>299</cp:revision>
  <cp:lastPrinted>2014-09-22T08:07:46Z</cp:lastPrinted>
  <dcterms:modified xsi:type="dcterms:W3CDTF">2018-12-03T16:11:57Z</dcterms:modified>
</cp:coreProperties>
</file>